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62" r:id="rId2"/>
    <p:sldId id="363" r:id="rId3"/>
    <p:sldId id="364" r:id="rId4"/>
    <p:sldId id="340" r:id="rId5"/>
    <p:sldId id="354" r:id="rId6"/>
    <p:sldId id="365" r:id="rId7"/>
    <p:sldId id="366" r:id="rId8"/>
    <p:sldId id="367" r:id="rId9"/>
    <p:sldId id="368" r:id="rId10"/>
    <p:sldId id="369" r:id="rId11"/>
    <p:sldId id="370" r:id="rId12"/>
    <p:sldId id="372" r:id="rId13"/>
    <p:sldId id="371" r:id="rId14"/>
    <p:sldId id="373" r:id="rId15"/>
    <p:sldId id="374" r:id="rId16"/>
    <p:sldId id="375" r:id="rId17"/>
    <p:sldId id="377" r:id="rId18"/>
    <p:sldId id="378" r:id="rId19"/>
    <p:sldId id="376" r:id="rId20"/>
    <p:sldId id="379" r:id="rId21"/>
    <p:sldId id="380" r:id="rId22"/>
    <p:sldId id="381" r:id="rId23"/>
    <p:sldId id="382" r:id="rId24"/>
    <p:sldId id="383" r:id="rId25"/>
    <p:sldId id="405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393" r:id="rId36"/>
    <p:sldId id="394" r:id="rId37"/>
    <p:sldId id="396" r:id="rId38"/>
    <p:sldId id="397" r:id="rId39"/>
    <p:sldId id="398" r:id="rId40"/>
    <p:sldId id="399" r:id="rId41"/>
    <p:sldId id="400" r:id="rId42"/>
    <p:sldId id="403" r:id="rId43"/>
    <p:sldId id="401" r:id="rId44"/>
    <p:sldId id="402" r:id="rId45"/>
    <p:sldId id="404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2C"/>
    <a:srgbClr val="00B050"/>
    <a:srgbClr val="0070C0"/>
    <a:srgbClr val="C00000"/>
    <a:srgbClr val="08519C"/>
    <a:srgbClr val="238B45"/>
    <a:srgbClr val="4472C4"/>
    <a:srgbClr val="FF0000"/>
    <a:srgbClr val="E6E6E6"/>
    <a:srgbClr val="41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2" autoAdjust="0"/>
    <p:restoredTop sz="85041" autoAdjust="0"/>
  </p:normalViewPr>
  <p:slideViewPr>
    <p:cSldViewPr snapToGrid="0">
      <p:cViewPr>
        <p:scale>
          <a:sx n="25" d="100"/>
          <a:sy n="25" d="100"/>
        </p:scale>
        <p:origin x="2224" y="728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39205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49933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8687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97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8419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1791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15641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2256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7150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456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90079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6006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993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2166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36158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256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15001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3932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198909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983377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6329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6342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1751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15689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29158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6_C_7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8959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76651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08031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218309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284860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8886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6_R_5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360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4164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6_A_0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053869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896140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97984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6_G_0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913636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6_G_1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270176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6_G_2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31147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625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459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6_Pa_3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163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888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6_Pe_1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549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2019-12-02</a:t>
            </a:fld>
            <a:endParaRPr lang="fr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15" Type="http://schemas.openxmlformats.org/officeDocument/2006/relationships/image" Target="../media/image17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15" Type="http://schemas.openxmlformats.org/officeDocument/2006/relationships/image" Target="../media/image17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3.png"/><Relationship Id="rId18" Type="http://schemas.openxmlformats.org/officeDocument/2006/relationships/image" Target="../media/image330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0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4.png"/><Relationship Id="rId5" Type="http://schemas.openxmlformats.org/officeDocument/2006/relationships/image" Target="../media/image31.png"/><Relationship Id="rId15" Type="http://schemas.openxmlformats.org/officeDocument/2006/relationships/image" Target="../media/image300.pn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8" Type="http://schemas.openxmlformats.org/officeDocument/2006/relationships/image" Target="../media/image330.png"/><Relationship Id="rId3" Type="http://schemas.openxmlformats.org/officeDocument/2006/relationships/image" Target="../media/image36.png"/><Relationship Id="rId21" Type="http://schemas.openxmlformats.org/officeDocument/2006/relationships/image" Target="../media/image4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2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4.png"/><Relationship Id="rId15" Type="http://schemas.openxmlformats.org/officeDocument/2006/relationships/image" Target="../media/image37.png"/><Relationship Id="rId23" Type="http://schemas.openxmlformats.org/officeDocument/2006/relationships/image" Target="../media/image31.pn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hyperlink" Target="https://towardsdatascience.com/art-of-generative-adversarial-networks-gan-62e96a21bc35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4006645" y="0"/>
            <a:ext cx="20205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1353008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5400" b="1" dirty="0"/>
              <a:t>RÉSEAUX DE NEURONES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1324F-07D0-44F9-ADAC-C5541DD88A3F}"/>
              </a:ext>
            </a:extLst>
          </p:cNvPr>
          <p:cNvSpPr txBox="1"/>
          <p:nvPr/>
        </p:nvSpPr>
        <p:spPr>
          <a:xfrm>
            <a:off x="-4006645" y="2919669"/>
            <a:ext cx="20205289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fr-CA" sz="5400" b="1" dirty="0"/>
              <a:t>PANDEMONIUM</a:t>
            </a:r>
          </a:p>
          <a:p>
            <a:pPr marL="914400" indent="-914400">
              <a:buAutoNum type="arabicPeriod"/>
            </a:pPr>
            <a:r>
              <a:rPr lang="fr-CA" sz="5400" b="1" dirty="0"/>
              <a:t>PERCEPTRON</a:t>
            </a:r>
          </a:p>
          <a:p>
            <a:r>
              <a:rPr lang="fr-CA" sz="4800" b="1" dirty="0"/>
              <a:t>	2.1. RÉGRESSION LOGISTIQUE</a:t>
            </a:r>
          </a:p>
          <a:p>
            <a:r>
              <a:rPr lang="fr-CA" sz="4800" b="1" dirty="0"/>
              <a:t>	2.2. PROPAGATION VERS L’AVANT</a:t>
            </a:r>
          </a:p>
          <a:p>
            <a:r>
              <a:rPr lang="fr-CA" sz="4800" b="1" dirty="0"/>
              <a:t>	2.3. FONCTION DE PERTE</a:t>
            </a:r>
          </a:p>
          <a:p>
            <a:r>
              <a:rPr lang="fr-CA" sz="4800" b="1" dirty="0"/>
              <a:t>	2.4. RÉTROPROPAGATION DE L’ERREUR</a:t>
            </a:r>
          </a:p>
          <a:p>
            <a:r>
              <a:rPr lang="fr-CA" sz="5400" b="1" dirty="0"/>
              <a:t>3.	RÉSEAUX DE NEURONES CONVOLUTIFS (CNN)</a:t>
            </a:r>
          </a:p>
          <a:p>
            <a:pPr marL="914400" indent="-914400">
              <a:buAutoNum type="arabicPeriod" startAt="4"/>
            </a:pPr>
            <a:r>
              <a:rPr lang="fr-CA" sz="5400" b="1" dirty="0"/>
              <a:t>RÉSEAUX DE NEURONES RÉCURRENTS (RNN)</a:t>
            </a:r>
          </a:p>
          <a:p>
            <a:r>
              <a:rPr lang="fr-CA" sz="4800" b="1" dirty="0"/>
              <a:t>	4.1. « SAVEUR VANILLE »</a:t>
            </a:r>
          </a:p>
          <a:p>
            <a:r>
              <a:rPr lang="fr-CA" sz="4800" b="1" dirty="0"/>
              <a:t>	4.2. LSTM</a:t>
            </a:r>
          </a:p>
          <a:p>
            <a:r>
              <a:rPr lang="fr-CA" sz="4800" b="1" dirty="0"/>
              <a:t>	4.3. GRU</a:t>
            </a:r>
          </a:p>
          <a:p>
            <a:r>
              <a:rPr lang="fr-CA" sz="5400" b="1" dirty="0"/>
              <a:t>5.	 AUTO-ENCODEURS</a:t>
            </a:r>
          </a:p>
          <a:p>
            <a:r>
              <a:rPr lang="fr-CA" sz="5400" b="1" dirty="0"/>
              <a:t>6.	 RÉSEAUX GÉNÉRATIFS ANTAGONISTES</a:t>
            </a:r>
          </a:p>
        </p:txBody>
      </p:sp>
    </p:spTree>
    <p:extLst>
      <p:ext uri="{BB962C8B-B14F-4D97-AF65-F5344CB8AC3E}">
        <p14:creationId xmlns:p14="http://schemas.microsoft.com/office/powerpoint/2010/main" val="381713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249299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Le perceptron </a:t>
            </a:r>
            <a:r>
              <a:rPr lang="en-US" altLang="fr-FR" sz="4000" b="1" dirty="0" err="1"/>
              <a:t>est</a:t>
            </a:r>
            <a:r>
              <a:rPr lang="en-US" altLang="fr-FR" sz="4000" b="1" dirty="0"/>
              <a:t> </a:t>
            </a:r>
            <a:r>
              <a:rPr lang="en-US" altLang="fr-FR" sz="4000" b="1" dirty="0" err="1"/>
              <a:t>l’unite</a:t>
            </a:r>
            <a:r>
              <a:rPr lang="en-US" altLang="fr-FR" sz="4000" b="1" dirty="0"/>
              <a:t> de </a:t>
            </a:r>
            <a:r>
              <a:rPr lang="en-US" altLang="fr-FR" sz="4000" b="1" dirty="0" err="1"/>
              <a:t>traitement</a:t>
            </a:r>
            <a:r>
              <a:rPr lang="en-US" altLang="fr-FR" sz="4000" b="1" dirty="0"/>
              <a:t> de base d’un reseau de </a:t>
            </a:r>
            <a:r>
              <a:rPr lang="en-US" altLang="fr-FR" sz="4000" b="1" dirty="0" err="1"/>
              <a:t>neurone</a:t>
            </a:r>
            <a:r>
              <a:rPr lang="en-US" altLang="fr-FR" sz="4000" b="1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/>
              <p:nvPr/>
            </p:nvSpPr>
            <p:spPr>
              <a:xfrm>
                <a:off x="-484766" y="11273489"/>
                <a:ext cx="12192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fr-CA" sz="4000" b="0" dirty="0"/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Même chose qu’écrire…: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4766" y="11273489"/>
                <a:ext cx="12192000" cy="3785652"/>
              </a:xfrm>
              <a:prstGeom prst="rect">
                <a:avLst/>
              </a:prstGeom>
              <a:blipFill>
                <a:blip r:embed="rId3"/>
                <a:stretch>
                  <a:fillRect l="-175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34CF0A-1D84-4B60-82D7-D7119C7B7CAA}"/>
                  </a:ext>
                </a:extLst>
              </p:cNvPr>
              <p:cNvSpPr txBox="1"/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A34CF0A-1D84-4B60-82D7-D7119C7B7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02585F-0120-49A6-958D-A9213A820D4B}"/>
                  </a:ext>
                </a:extLst>
              </p:cNvPr>
              <p:cNvSpPr txBox="1"/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602585F-0120-49A6-958D-A9213A820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682462-4E7C-4668-9B21-C2B3D72E1C6C}"/>
                  </a:ext>
                </a:extLst>
              </p:cNvPr>
              <p:cNvSpPr txBox="1"/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3682462-4E7C-4668-9B21-C2B3D72E1C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8CAEA4-4DFC-4545-9648-312B84C54314}"/>
                  </a:ext>
                </a:extLst>
              </p:cNvPr>
              <p:cNvSpPr txBox="1"/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8CAEA4-4DFC-4545-9648-312B84C54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82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249299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Le perceptron </a:t>
            </a:r>
            <a:r>
              <a:rPr lang="en-US" altLang="fr-FR" sz="4000" b="1" dirty="0" err="1"/>
              <a:t>est</a:t>
            </a:r>
            <a:r>
              <a:rPr lang="en-US" altLang="fr-FR" sz="4000" b="1" dirty="0"/>
              <a:t> </a:t>
            </a:r>
            <a:r>
              <a:rPr lang="en-US" altLang="fr-FR" sz="4000" b="1" dirty="0" err="1"/>
              <a:t>l’unite</a:t>
            </a:r>
            <a:r>
              <a:rPr lang="en-US" altLang="fr-FR" sz="4000" b="1" dirty="0"/>
              <a:t> de </a:t>
            </a:r>
            <a:r>
              <a:rPr lang="en-US" altLang="fr-FR" sz="4000" b="1" dirty="0" err="1"/>
              <a:t>traitement</a:t>
            </a:r>
            <a:r>
              <a:rPr lang="en-US" altLang="fr-FR" sz="4000" b="1" dirty="0"/>
              <a:t> de base d’un reseau de </a:t>
            </a:r>
            <a:r>
              <a:rPr lang="en-US" altLang="fr-FR" sz="4000" b="1" dirty="0" err="1"/>
              <a:t>neurone</a:t>
            </a:r>
            <a:r>
              <a:rPr lang="en-US" altLang="fr-FR" sz="4000" b="1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/>
              <p:nvPr/>
            </p:nvSpPr>
            <p:spPr>
              <a:xfrm>
                <a:off x="0" y="11273489"/>
                <a:ext cx="12205772" cy="661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Le traitement est divisé en deux étapes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On multiplie chaque entrée par un poids de </a:t>
                </a:r>
                <a:br>
                  <a:rPr lang="fr-CA" sz="4000" dirty="0"/>
                </a:br>
                <a:r>
                  <a:rPr lang="fr-CA" sz="4000" dirty="0"/>
                  <a:t>connexion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CA" sz="4000" dirty="0"/>
                  <a:t>, puis on fait la somme de tous ces produits.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fonction effectué cette somme des produits est ici notée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première étape correspond à une transformation linéaire.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On transforme ce résultat à l’aide d’une fonction </a:t>
                </a:r>
                <a:br>
                  <a:rPr lang="fr-CA" sz="4000" dirty="0"/>
                </a:br>
                <a:r>
                  <a:rPr lang="fr-CA" sz="4000" dirty="0"/>
                  <a:t>non linéaire.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Cette fonction est ici notée </a:t>
                </a:r>
                <a14:m>
                  <m:oMath xmlns:m="http://schemas.openxmlformats.org/officeDocument/2006/math"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273489"/>
                <a:ext cx="12205772" cy="6617196"/>
              </a:xfrm>
              <a:prstGeom prst="rect">
                <a:avLst/>
              </a:prstGeom>
              <a:blipFill>
                <a:blip r:embed="rId3"/>
                <a:stretch>
                  <a:fillRect l="-1798" t="-1657" r="-849" b="-29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BA25B7E-938D-4986-A057-2E1A05B452DF}"/>
                  </a:ext>
                </a:extLst>
              </p:cNvPr>
              <p:cNvSpPr txBox="1"/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BA25B7E-938D-4986-A057-2E1A05B45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76" y="4403704"/>
                <a:ext cx="116664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D618E5-F0F5-4EFF-9EA8-2E7237766594}"/>
                  </a:ext>
                </a:extLst>
              </p:cNvPr>
              <p:cNvSpPr txBox="1"/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DD618E5-F0F5-4EFF-9EA8-2E7237766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791" y="7085416"/>
                <a:ext cx="116664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2656BD-23F8-42AD-ADB3-E0E137042164}"/>
                  </a:ext>
                </a:extLst>
              </p:cNvPr>
              <p:cNvSpPr txBox="1"/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2656BD-23F8-42AD-ADB3-E0E137042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78" y="9599223"/>
                <a:ext cx="11666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E2DE19-13B0-4672-A1D9-CBF79B66CCBD}"/>
                  </a:ext>
                </a:extLst>
              </p:cNvPr>
              <p:cNvSpPr txBox="1"/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EE2DE19-13B0-4672-A1D9-CBF79B66C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54" y="2396074"/>
                <a:ext cx="1166644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17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2.1. RÉGRESSION LOGISTIQUE</a:t>
            </a:r>
          </a:p>
        </p:txBody>
      </p:sp>
    </p:spTree>
    <p:extLst>
      <p:ext uri="{BB962C8B-B14F-4D97-AF65-F5344CB8AC3E}">
        <p14:creationId xmlns:p14="http://schemas.microsoft.com/office/powerpoint/2010/main" val="411898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2.1. RÉGRESSION LOGISTIQUE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La fonction non linéaire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fr-CA" sz="4000" b="1" dirty="0"/>
                  <a:t> peut prendre plusieurs formes.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blipFill>
                <a:blip r:embed="rId3"/>
                <a:stretch>
                  <a:fillRect l="-1609" t="-15517" b="-3620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8DD780-1DD1-4ED2-8C7A-F6FC808A4A27}"/>
              </a:ext>
            </a:extLst>
          </p:cNvPr>
          <p:cNvSpPr txBox="1"/>
          <p:nvPr/>
        </p:nvSpPr>
        <p:spPr>
          <a:xfrm>
            <a:off x="0" y="11273489"/>
            <a:ext cx="12205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Une forme qui a longtemps utilisée, correspond à la fonction </a:t>
            </a:r>
            <a:r>
              <a:rPr lang="fr-CA" sz="4000" dirty="0" err="1"/>
              <a:t>sigmoid</a:t>
            </a:r>
            <a:r>
              <a:rPr lang="fr-CA" sz="4000" dirty="0"/>
              <a:t>, que nous avons déjà rencontrée dans le cadre de la régression logistique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1364959" y="171027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4959" y="1710275"/>
                    <a:ext cx="11666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/>
                  <p:nvPr/>
                </p:nvSpPr>
                <p:spPr>
                  <a:xfrm>
                    <a:off x="1291144" y="426651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1144" y="4266516"/>
                    <a:ext cx="1166644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/>
                  <p:nvPr/>
                </p:nvSpPr>
                <p:spPr>
                  <a:xfrm>
                    <a:off x="1291144" y="672023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1144" y="6720236"/>
                    <a:ext cx="1166644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/>
                <p:nvPr/>
              </p:nvSpPr>
              <p:spPr>
                <a:xfrm>
                  <a:off x="3941172" y="2287778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172" y="2287778"/>
                  <a:ext cx="11666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FA3188-7400-4A10-985D-246772C1CBC1}"/>
              </a:ext>
            </a:extLst>
          </p:cNvPr>
          <p:cNvCxnSpPr>
            <a:cxnSpLocks/>
          </p:cNvCxnSpPr>
          <p:nvPr/>
        </p:nvCxnSpPr>
        <p:spPr>
          <a:xfrm flipV="1">
            <a:off x="2818385" y="14107424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27F2B7-5D3E-4075-9FBD-60542DB7EF45}"/>
              </a:ext>
            </a:extLst>
          </p:cNvPr>
          <p:cNvCxnSpPr>
            <a:cxnSpLocks/>
          </p:cNvCxnSpPr>
          <p:nvPr/>
        </p:nvCxnSpPr>
        <p:spPr>
          <a:xfrm>
            <a:off x="-16024" y="17891593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/>
              <p:nvPr/>
            </p:nvSpPr>
            <p:spPr>
              <a:xfrm>
                <a:off x="4089048" y="17976822"/>
                <a:ext cx="283744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48" y="17976822"/>
                <a:ext cx="2837443" cy="7335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/>
              <p:nvPr/>
            </p:nvSpPr>
            <p:spPr>
              <a:xfrm>
                <a:off x="1251542" y="13745744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42" y="13745744"/>
                <a:ext cx="1356853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/>
              <p:nvPr/>
            </p:nvSpPr>
            <p:spPr>
              <a:xfrm>
                <a:off x="1968357" y="17804938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357" y="17804938"/>
                <a:ext cx="1224013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/>
              <p:nvPr/>
            </p:nvSpPr>
            <p:spPr>
              <a:xfrm>
                <a:off x="917319" y="14475103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19" y="14475103"/>
                <a:ext cx="1270471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/>
              <p:nvPr/>
            </p:nvSpPr>
            <p:spPr>
              <a:xfrm>
                <a:off x="770960" y="15924158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0" y="15924158"/>
                <a:ext cx="1270471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2A2E68-ED07-4453-93AE-824FDA0230EC}"/>
              </a:ext>
            </a:extLst>
          </p:cNvPr>
          <p:cNvCxnSpPr>
            <a:cxnSpLocks/>
          </p:cNvCxnSpPr>
          <p:nvPr/>
        </p:nvCxnSpPr>
        <p:spPr>
          <a:xfrm flipH="1">
            <a:off x="1795494" y="14824214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ABDB65-E04A-4AA0-9968-342C2305B354}"/>
              </a:ext>
            </a:extLst>
          </p:cNvPr>
          <p:cNvCxnSpPr>
            <a:cxnSpLocks/>
          </p:cNvCxnSpPr>
          <p:nvPr/>
        </p:nvCxnSpPr>
        <p:spPr>
          <a:xfrm flipH="1">
            <a:off x="1795495" y="16334706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9A76C8-EE84-4D87-9F88-069EDF3BDD5C}"/>
              </a:ext>
            </a:extLst>
          </p:cNvPr>
          <p:cNvGrpSpPr/>
          <p:nvPr/>
        </p:nvGrpSpPr>
        <p:grpSpPr>
          <a:xfrm>
            <a:off x="151872" y="14831109"/>
            <a:ext cx="5231110" cy="2984190"/>
            <a:chOff x="791865" y="2260600"/>
            <a:chExt cx="5231110" cy="298419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7B3AFF-766F-4BCA-900B-AB6FEE77CA09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26955D7D-FF79-4E4E-9D63-E5C024F76F85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4F87BD-4B04-4ED2-BBE7-00170BC709B4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F9532B-BBBC-4A2F-84FF-7F57F3746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EBA1E4-1E4D-4968-8770-EBD3A7A2D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7F18F12-8F0A-4DFC-BEE0-3BA85D9E047A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6F2A94-904E-4BD6-9CE6-E2CA6EFCF34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70A01A7-69A1-4ED1-A6C0-D05ACC055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/>
              <p:nvPr/>
            </p:nvSpPr>
            <p:spPr>
              <a:xfrm>
                <a:off x="4385229" y="13573603"/>
                <a:ext cx="5831153" cy="136351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fr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229" y="13573603"/>
                <a:ext cx="5831153" cy="13635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842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2.1. RÉGRESSION LOGISTIQUE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La fonction non linéaire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fr-CA" sz="4000" b="1" dirty="0"/>
                  <a:t> peut prendre plusieurs formes.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blipFill>
                <a:blip r:embed="rId3"/>
                <a:stretch>
                  <a:fillRect l="-1609" t="-15517" b="-3620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8DD780-1DD1-4ED2-8C7A-F6FC808A4A27}"/>
              </a:ext>
            </a:extLst>
          </p:cNvPr>
          <p:cNvSpPr txBox="1"/>
          <p:nvPr/>
        </p:nvSpPr>
        <p:spPr>
          <a:xfrm>
            <a:off x="0" y="11273489"/>
            <a:ext cx="12205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Ici, en utilisant la notation du perceptron, on obtient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928180" y="1742270"/>
            <a:ext cx="11277599" cy="9080585"/>
            <a:chOff x="928180" y="1742270"/>
            <a:chExt cx="11277599" cy="908058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FA3188-7400-4A10-985D-246772C1CBC1}"/>
              </a:ext>
            </a:extLst>
          </p:cNvPr>
          <p:cNvCxnSpPr>
            <a:cxnSpLocks/>
          </p:cNvCxnSpPr>
          <p:nvPr/>
        </p:nvCxnSpPr>
        <p:spPr>
          <a:xfrm flipV="1">
            <a:off x="2818385" y="12431024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27F2B7-5D3E-4075-9FBD-60542DB7EF45}"/>
              </a:ext>
            </a:extLst>
          </p:cNvPr>
          <p:cNvCxnSpPr>
            <a:cxnSpLocks/>
          </p:cNvCxnSpPr>
          <p:nvPr/>
        </p:nvCxnSpPr>
        <p:spPr>
          <a:xfrm>
            <a:off x="-16024" y="16215193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/>
              <p:nvPr/>
            </p:nvSpPr>
            <p:spPr>
              <a:xfrm>
                <a:off x="4089048" y="16300422"/>
                <a:ext cx="283744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48" y="16300422"/>
                <a:ext cx="2837443" cy="7335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/>
              <p:nvPr/>
            </p:nvSpPr>
            <p:spPr>
              <a:xfrm>
                <a:off x="1251542" y="12069344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42" y="12069344"/>
                <a:ext cx="1356853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/>
              <p:nvPr/>
            </p:nvSpPr>
            <p:spPr>
              <a:xfrm>
                <a:off x="1968357" y="16128538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357" y="16128538"/>
                <a:ext cx="1224013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/>
              <p:nvPr/>
            </p:nvSpPr>
            <p:spPr>
              <a:xfrm>
                <a:off x="917319" y="12798703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19" y="12798703"/>
                <a:ext cx="1270471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/>
              <p:nvPr/>
            </p:nvSpPr>
            <p:spPr>
              <a:xfrm>
                <a:off x="770960" y="14247758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0" y="14247758"/>
                <a:ext cx="1270471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2A2E68-ED07-4453-93AE-824FDA0230EC}"/>
              </a:ext>
            </a:extLst>
          </p:cNvPr>
          <p:cNvCxnSpPr>
            <a:cxnSpLocks/>
          </p:cNvCxnSpPr>
          <p:nvPr/>
        </p:nvCxnSpPr>
        <p:spPr>
          <a:xfrm flipH="1">
            <a:off x="1795494" y="13147814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ABDB65-E04A-4AA0-9968-342C2305B354}"/>
              </a:ext>
            </a:extLst>
          </p:cNvPr>
          <p:cNvCxnSpPr>
            <a:cxnSpLocks/>
          </p:cNvCxnSpPr>
          <p:nvPr/>
        </p:nvCxnSpPr>
        <p:spPr>
          <a:xfrm flipH="1">
            <a:off x="1795495" y="14658306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9A76C8-EE84-4D87-9F88-069EDF3BDD5C}"/>
              </a:ext>
            </a:extLst>
          </p:cNvPr>
          <p:cNvGrpSpPr/>
          <p:nvPr/>
        </p:nvGrpSpPr>
        <p:grpSpPr>
          <a:xfrm>
            <a:off x="151872" y="13154709"/>
            <a:ext cx="5231110" cy="2984190"/>
            <a:chOff x="791865" y="2260600"/>
            <a:chExt cx="5231110" cy="298419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7B3AFF-766F-4BCA-900B-AB6FEE77CA09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26955D7D-FF79-4E4E-9D63-E5C024F76F85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4F87BD-4B04-4ED2-BBE7-00170BC709B4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F9532B-BBBC-4A2F-84FF-7F57F3746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EBA1E4-1E4D-4968-8770-EBD3A7A2D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7F18F12-8F0A-4DFC-BEE0-3BA85D9E047A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6F2A94-904E-4BD6-9CE6-E2CA6EFCF34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70A01A7-69A1-4ED1-A6C0-D05ACC055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/>
              <p:nvPr/>
            </p:nvSpPr>
            <p:spPr>
              <a:xfrm>
                <a:off x="5566270" y="11969242"/>
                <a:ext cx="8667510" cy="309443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  <a:p>
                <a:endParaRPr lang="fr-CA" sz="4000" b="1" dirty="0">
                  <a:solidFill>
                    <a:srgbClr val="C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fr-CA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270" y="11969242"/>
                <a:ext cx="8667510" cy="309443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039C84-C6A8-403E-8169-92A1BFD07C89}"/>
                  </a:ext>
                </a:extLst>
              </p:cNvPr>
              <p:cNvSpPr txBox="1"/>
              <p:nvPr/>
            </p:nvSpPr>
            <p:spPr>
              <a:xfrm>
                <a:off x="185334" y="17451937"/>
                <a:ext cx="12205772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Ainsi, si on utilise la </a:t>
                </a:r>
                <a:r>
                  <a:rPr lang="fr-CA" sz="4000" dirty="0" err="1"/>
                  <a:t>sigmoid</a:t>
                </a:r>
                <a:r>
                  <a:rPr lang="fr-CA" sz="4000" dirty="0"/>
                  <a:t> comme fonction non linéaire, alors l’unité de base d’un réseau de neurones devient l’équivalent d’une régression logistique.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Notons également que si l’on remplaçait utilisait simplement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CA" sz="4000" dirty="0"/>
                  <a:t> en sortie, sans appliquer de fonction non linéaire, alors on aurait l’équivalent d’une régression linéaire.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039C84-C6A8-403E-8169-92A1BFD0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34" y="17451937"/>
                <a:ext cx="12205772" cy="5016758"/>
              </a:xfrm>
              <a:prstGeom prst="rect">
                <a:avLst/>
              </a:prstGeom>
              <a:blipFill>
                <a:blip r:embed="rId21"/>
                <a:stretch>
                  <a:fillRect l="-1747" t="-2187" r="-1847" b="-425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8E92ED-3EAD-4B75-9FEC-16152D328414}"/>
                  </a:ext>
                </a:extLst>
              </p:cNvPr>
              <p:cNvSpPr txBox="1"/>
              <p:nvPr/>
            </p:nvSpPr>
            <p:spPr>
              <a:xfrm>
                <a:off x="1364959" y="4415375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8E92ED-3EAD-4B75-9FEC-16152D328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959" y="4415375"/>
                <a:ext cx="1166644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FB99BFA-54C1-4340-B565-37BA483C8EB1}"/>
                  </a:ext>
                </a:extLst>
              </p:cNvPr>
              <p:cNvSpPr txBox="1"/>
              <p:nvPr/>
            </p:nvSpPr>
            <p:spPr>
              <a:xfrm>
                <a:off x="1291144" y="697161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FB99BFA-54C1-4340-B565-37BA483C8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144" y="6971616"/>
                <a:ext cx="1166644" cy="7078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0E67AB-1227-4DE1-A8BC-0A828A54652F}"/>
                  </a:ext>
                </a:extLst>
              </p:cNvPr>
              <p:cNvSpPr txBox="1"/>
              <p:nvPr/>
            </p:nvSpPr>
            <p:spPr>
              <a:xfrm>
                <a:off x="1291144" y="9425336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00E67AB-1227-4DE1-A8BC-0A828A54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144" y="9425336"/>
                <a:ext cx="11666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B9631F4-CB1F-4C2E-9CD6-0013AB248D35}"/>
                  </a:ext>
                </a:extLst>
              </p:cNvPr>
              <p:cNvSpPr txBox="1"/>
              <p:nvPr/>
            </p:nvSpPr>
            <p:spPr>
              <a:xfrm>
                <a:off x="3941172" y="2287778"/>
                <a:ext cx="116664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B9631F4-CB1F-4C2E-9CD6-0013AB24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172" y="2287778"/>
                <a:ext cx="1166644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04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2.2. PROPAGATION VERS L’AVANT</a:t>
            </a:r>
          </a:p>
        </p:txBody>
      </p:sp>
    </p:spTree>
    <p:extLst>
      <p:ext uri="{BB962C8B-B14F-4D97-AF65-F5344CB8AC3E}">
        <p14:creationId xmlns:p14="http://schemas.microsoft.com/office/powerpoint/2010/main" val="91751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2.2. PROPAGATION VERS L’AVANT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65556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Maintenant qu’on a rencontré l’unité de base d’un réseau de neurones, voyons comment on peut l’utiliser au sein d’un réseau complet.</a:t>
            </a:r>
          </a:p>
          <a:p>
            <a:endParaRPr lang="fr-CA" sz="4000" dirty="0"/>
          </a:p>
          <a:p>
            <a:r>
              <a:rPr lang="fr-CA" sz="4000" dirty="0"/>
              <a:t>Débutons avec un premier réseau à deux couches: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Tous les neurones d’une même couche sont traités simultanément.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Les neurones d’entrée ne comptent pas comme une couche.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La dernière couche est appelée « couche de sortie ».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Toutes les couches entre les entrées et la couche de sortie sont nommées « couches cachées ».</a:t>
            </a:r>
          </a:p>
          <a:p>
            <a:endParaRPr lang="fr-CA" sz="4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-644198" y="6436185"/>
            <a:ext cx="10157215" cy="5677487"/>
            <a:chOff x="-1267109" y="1742270"/>
            <a:chExt cx="18337453" cy="10249918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-1267109" y="3672681"/>
              <a:ext cx="18337453" cy="8319507"/>
              <a:chOff x="-1267109" y="967581"/>
              <a:chExt cx="18337453" cy="8319507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8079972" y="967581"/>
                <a:ext cx="3102176" cy="31021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9631060" y="967581"/>
                <a:ext cx="0" cy="31021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79" y="2382037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79" y="4895845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79" y="7409650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 flipV="1">
                <a:off x="2805617" y="1421884"/>
                <a:ext cx="5728658" cy="189887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 flipV="1">
                <a:off x="2805617" y="2518669"/>
                <a:ext cx="5274355" cy="331589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3615453"/>
                <a:ext cx="5728658" cy="4732917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-1267109" y="2483861"/>
                    <a:ext cx="4065530" cy="15587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lang="fr-CA" sz="4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267109" y="2483861"/>
                    <a:ext cx="4065530" cy="155870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  <a:endCxn id="89" idx="1"/>
              </p:cNvCxnSpPr>
              <p:nvPr/>
            </p:nvCxnSpPr>
            <p:spPr>
              <a:xfrm>
                <a:off x="11182148" y="2518669"/>
                <a:ext cx="5888196" cy="17814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9388083" y="1731693"/>
                    <a:ext cx="2065643" cy="15587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8083" y="1731693"/>
                    <a:ext cx="2065643" cy="15587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6"/>
            </p:cNvCxnSpPr>
            <p:nvPr/>
          </p:nvCxnSpPr>
          <p:spPr>
            <a:xfrm>
              <a:off x="5435465" y="2680990"/>
              <a:ext cx="3648886" cy="106638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/>
                <p:nvPr/>
              </p:nvSpPr>
              <p:spPr>
                <a:xfrm>
                  <a:off x="3624764" y="2151001"/>
                  <a:ext cx="1166643" cy="1325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fr-CA" sz="40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764" y="2151001"/>
                  <a:ext cx="1166643" cy="1325569"/>
                </a:xfrm>
                <a:prstGeom prst="rect">
                  <a:avLst/>
                </a:prstGeom>
                <a:blipFill>
                  <a:blip r:embed="rId5"/>
                  <a:stretch>
                    <a:fillRect r="-26415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842C6661-2E85-4A9D-9908-B5F9FB58DC37}"/>
              </a:ext>
            </a:extLst>
          </p:cNvPr>
          <p:cNvSpPr/>
          <p:nvPr/>
        </p:nvSpPr>
        <p:spPr>
          <a:xfrm>
            <a:off x="4683631" y="10897787"/>
            <a:ext cx="1718312" cy="1718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CC3B58-2932-49E5-B670-4068B4473CBE}"/>
              </a:ext>
            </a:extLst>
          </p:cNvPr>
          <p:cNvCxnSpPr>
            <a:cxnSpLocks/>
            <a:stCxn id="63" idx="0"/>
            <a:endCxn id="63" idx="4"/>
          </p:cNvCxnSpPr>
          <p:nvPr/>
        </p:nvCxnSpPr>
        <p:spPr>
          <a:xfrm>
            <a:off x="5542787" y="10897787"/>
            <a:ext cx="0" cy="1718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3BFB66D-3BD1-401F-BF45-A83033E1D188}"/>
              </a:ext>
            </a:extLst>
          </p:cNvPr>
          <p:cNvCxnSpPr>
            <a:cxnSpLocks/>
            <a:stCxn id="17" idx="6"/>
            <a:endCxn id="63" idx="3"/>
          </p:cNvCxnSpPr>
          <p:nvPr/>
        </p:nvCxnSpPr>
        <p:spPr>
          <a:xfrm>
            <a:off x="1611707" y="11593710"/>
            <a:ext cx="3323565" cy="7707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AF77414-5661-48CB-A5A9-844F9829F06F}"/>
              </a:ext>
            </a:extLst>
          </p:cNvPr>
          <p:cNvCxnSpPr>
            <a:cxnSpLocks/>
            <a:stCxn id="16" idx="6"/>
            <a:endCxn id="63" idx="2"/>
          </p:cNvCxnSpPr>
          <p:nvPr/>
        </p:nvCxnSpPr>
        <p:spPr>
          <a:xfrm>
            <a:off x="1611707" y="10201299"/>
            <a:ext cx="3071924" cy="15556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1FE82F-F5E5-462C-AD0C-AA2E06FAE677}"/>
              </a:ext>
            </a:extLst>
          </p:cNvPr>
          <p:cNvCxnSpPr>
            <a:cxnSpLocks/>
            <a:stCxn id="15" idx="6"/>
            <a:endCxn id="63" idx="1"/>
          </p:cNvCxnSpPr>
          <p:nvPr/>
        </p:nvCxnSpPr>
        <p:spPr>
          <a:xfrm>
            <a:off x="1611707" y="8808887"/>
            <a:ext cx="3323565" cy="23405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729D358-82BE-4BF1-9305-C8DB372EB6D1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2916101" y="7323815"/>
            <a:ext cx="2341669" cy="36209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879B18-562D-44F2-9061-D530B76D7E0E}"/>
                  </a:ext>
                </a:extLst>
              </p:cNvPr>
              <p:cNvSpPr txBox="1"/>
              <p:nvPr/>
            </p:nvSpPr>
            <p:spPr>
              <a:xfrm>
                <a:off x="5408202" y="11364164"/>
                <a:ext cx="1144171" cy="89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879B18-562D-44F2-9061-D530B76D7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202" y="11364164"/>
                <a:ext cx="1144171" cy="891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45B99CE-6D46-455E-ACB3-E954FB3DE7D3}"/>
              </a:ext>
            </a:extLst>
          </p:cNvPr>
          <p:cNvCxnSpPr>
            <a:cxnSpLocks/>
            <a:stCxn id="63" idx="6"/>
            <a:endCxn id="89" idx="3"/>
          </p:cNvCxnSpPr>
          <p:nvPr/>
        </p:nvCxnSpPr>
        <p:spPr>
          <a:xfrm flipV="1">
            <a:off x="6401943" y="10566408"/>
            <a:ext cx="3111074" cy="11905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F2A4674D-9227-4104-93B5-FDF616135AC3}"/>
              </a:ext>
            </a:extLst>
          </p:cNvPr>
          <p:cNvSpPr/>
          <p:nvPr/>
        </p:nvSpPr>
        <p:spPr>
          <a:xfrm>
            <a:off x="9261376" y="9099737"/>
            <a:ext cx="1718312" cy="1718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A3374FC-1678-46F9-AC08-2388EDAA86EC}"/>
              </a:ext>
            </a:extLst>
          </p:cNvPr>
          <p:cNvCxnSpPr>
            <a:cxnSpLocks/>
            <a:stCxn id="89" idx="0"/>
            <a:endCxn id="89" idx="4"/>
          </p:cNvCxnSpPr>
          <p:nvPr/>
        </p:nvCxnSpPr>
        <p:spPr>
          <a:xfrm>
            <a:off x="10120532" y="9099737"/>
            <a:ext cx="0" cy="1718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0364C7E-ECFE-44D8-8966-51E16822FD06}"/>
                  </a:ext>
                </a:extLst>
              </p:cNvPr>
              <p:cNvSpPr txBox="1"/>
              <p:nvPr/>
            </p:nvSpPr>
            <p:spPr>
              <a:xfrm>
                <a:off x="-658139" y="9769610"/>
                <a:ext cx="2251919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0364C7E-ECFE-44D8-8966-51E16822F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8139" y="9769610"/>
                <a:ext cx="2251919" cy="863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283F436-EBF9-407D-8B04-5501FE1746A6}"/>
                  </a:ext>
                </a:extLst>
              </p:cNvPr>
              <p:cNvSpPr txBox="1"/>
              <p:nvPr/>
            </p:nvSpPr>
            <p:spPr>
              <a:xfrm>
                <a:off x="-644198" y="11148077"/>
                <a:ext cx="2251919" cy="89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283F436-EBF9-407D-8B04-5501FE174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4198" y="11148077"/>
                <a:ext cx="2251919" cy="891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6CF056C-884A-4C1B-98AE-4A85B64862D7}"/>
              </a:ext>
            </a:extLst>
          </p:cNvPr>
          <p:cNvCxnSpPr>
            <a:cxnSpLocks/>
            <a:stCxn id="89" idx="6"/>
          </p:cNvCxnSpPr>
          <p:nvPr/>
        </p:nvCxnSpPr>
        <p:spPr>
          <a:xfrm>
            <a:off x="10979688" y="9958893"/>
            <a:ext cx="1212312" cy="202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3D696FB-EE50-4385-818A-BF60B0738965}"/>
                  </a:ext>
                </a:extLst>
              </p:cNvPr>
              <p:cNvSpPr txBox="1"/>
              <p:nvPr/>
            </p:nvSpPr>
            <p:spPr>
              <a:xfrm>
                <a:off x="11048130" y="9134372"/>
                <a:ext cx="11441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3D696FB-EE50-4385-818A-BF60B0738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8130" y="9134372"/>
                <a:ext cx="114417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Oval 115">
            <a:extLst>
              <a:ext uri="{FF2B5EF4-FFF2-40B4-BE49-F238E27FC236}">
                <a16:creationId xmlns:a16="http://schemas.microsoft.com/office/drawing/2014/main" id="{1C43239A-5696-475B-9957-1DC75FE6F48A}"/>
              </a:ext>
            </a:extLst>
          </p:cNvPr>
          <p:cNvSpPr/>
          <p:nvPr/>
        </p:nvSpPr>
        <p:spPr>
          <a:xfrm>
            <a:off x="7644705" y="6440550"/>
            <a:ext cx="1039923" cy="10399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671D849-44E6-4C38-9B54-DE3DFDE57DD5}"/>
                  </a:ext>
                </a:extLst>
              </p:cNvPr>
              <p:cNvSpPr txBox="1"/>
              <p:nvPr/>
            </p:nvSpPr>
            <p:spPr>
              <a:xfrm>
                <a:off x="7715314" y="6662583"/>
                <a:ext cx="646210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671D849-44E6-4C38-9B54-DE3DFDE5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314" y="6662583"/>
                <a:ext cx="646210" cy="734240"/>
              </a:xfrm>
              <a:prstGeom prst="rect">
                <a:avLst/>
              </a:prstGeom>
              <a:blipFill>
                <a:blip r:embed="rId10"/>
                <a:stretch>
                  <a:fillRect r="-2641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E8E88DE-004A-4346-B317-B988FF6CB12C}"/>
              </a:ext>
            </a:extLst>
          </p:cNvPr>
          <p:cNvCxnSpPr>
            <a:cxnSpLocks/>
            <a:stCxn id="116" idx="5"/>
            <a:endCxn id="89" idx="0"/>
          </p:cNvCxnSpPr>
          <p:nvPr/>
        </p:nvCxnSpPr>
        <p:spPr>
          <a:xfrm>
            <a:off x="8532335" y="7328180"/>
            <a:ext cx="1588197" cy="17715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438ADA-736D-48CA-BDCC-BB2316F8D2FE}"/>
                  </a:ext>
                </a:extLst>
              </p:cNvPr>
              <p:cNvSpPr txBox="1"/>
              <p:nvPr/>
            </p:nvSpPr>
            <p:spPr>
              <a:xfrm>
                <a:off x="4439988" y="7945508"/>
                <a:ext cx="1144171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438ADA-736D-48CA-BDCC-BB2316F8D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988" y="7945508"/>
                <a:ext cx="1144171" cy="8633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478BA0-9BB7-4CC6-B2FA-3D0A8699B6C6}"/>
                  </a:ext>
                </a:extLst>
              </p:cNvPr>
              <p:cNvSpPr txBox="1"/>
              <p:nvPr/>
            </p:nvSpPr>
            <p:spPr>
              <a:xfrm>
                <a:off x="4591729" y="11379262"/>
                <a:ext cx="1144171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7478BA0-9BB7-4CC6-B2FA-3D0A8699B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29" y="11379262"/>
                <a:ext cx="1144171" cy="8633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81B642-BF1C-4ABA-8CF8-510D9A230461}"/>
                  </a:ext>
                </a:extLst>
              </p:cNvPr>
              <p:cNvSpPr txBox="1"/>
              <p:nvPr/>
            </p:nvSpPr>
            <p:spPr>
              <a:xfrm>
                <a:off x="9965145" y="9555673"/>
                <a:ext cx="1144171" cy="89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81B642-BF1C-4ABA-8CF8-510D9A230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5145" y="9555673"/>
                <a:ext cx="1144171" cy="8912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014BA6-F836-4FF5-9623-30B88C6F8691}"/>
                  </a:ext>
                </a:extLst>
              </p:cNvPr>
              <p:cNvSpPr txBox="1"/>
              <p:nvPr/>
            </p:nvSpPr>
            <p:spPr>
              <a:xfrm>
                <a:off x="9148672" y="9570771"/>
                <a:ext cx="1144171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E014BA6-F836-4FF5-9623-30B88C6F8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672" y="9570771"/>
                <a:ext cx="1144171" cy="8633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45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2.2. PROPAGATION VERS L’AVANT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1386348" y="-2"/>
                <a:ext cx="14659896" cy="1907156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calcule séquentiellement l’activation de chacune des couches, de l’entrée jusqu’à la couche de sortie.</a:t>
                </a:r>
              </a:p>
              <a:p>
                <a:endParaRPr lang="fr-CA" sz="4000" dirty="0"/>
              </a:p>
              <a:p>
                <a:r>
                  <a:rPr lang="fr-CA" sz="4000" u="sng" dirty="0"/>
                  <a:t>Étape 1.1</a:t>
                </a:r>
              </a:p>
              <a:p>
                <a:r>
                  <a:rPr lang="fr-CA" sz="4000" dirty="0"/>
                  <a:t>Calcul des activations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cachée (couche 1) 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u="sng" dirty="0"/>
                  <a:t>Étape 1.2</a:t>
                </a:r>
              </a:p>
              <a:p>
                <a:r>
                  <a:rPr lang="fr-CA" sz="4000" dirty="0"/>
                  <a:t>Calcul des activations non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cachée (couche 1) :  </a:t>
                </a:r>
                <a:endParaRPr lang="fr-CA" sz="4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[1]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[1]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u="sng" dirty="0"/>
                  <a:t>Étape 2.1</a:t>
                </a:r>
              </a:p>
              <a:p>
                <a:r>
                  <a:rPr lang="fr-CA" sz="4000" dirty="0"/>
                  <a:t>Calcul des activations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de sortie (couche 2) :  </a:t>
                </a:r>
                <a:endParaRPr lang="fr-CA" sz="4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u="sng" dirty="0"/>
                  <a:t>Étape 2.2</a:t>
                </a:r>
              </a:p>
              <a:p>
                <a:r>
                  <a:rPr lang="fr-CA" sz="4000" dirty="0"/>
                  <a:t>Calcul des activations non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de sortie (couche 2) :  </a:t>
                </a:r>
                <a:endParaRPr lang="fr-CA" sz="4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348" y="-2"/>
                <a:ext cx="14659896" cy="19071568"/>
              </a:xfrm>
              <a:prstGeom prst="rect">
                <a:avLst/>
              </a:prstGeom>
              <a:blipFill>
                <a:blip r:embed="rId3"/>
                <a:stretch>
                  <a:fillRect l="-1498" t="-575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36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2.3. FONCTION DE PERTE</a:t>
            </a:r>
          </a:p>
        </p:txBody>
      </p:sp>
    </p:spTree>
    <p:extLst>
      <p:ext uri="{BB962C8B-B14F-4D97-AF65-F5344CB8AC3E}">
        <p14:creationId xmlns:p14="http://schemas.microsoft.com/office/powerpoint/2010/main" val="1962163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2.3. FONCTION DE PERTE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199636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a donc une valeur de sortie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, qui correspond en fait à la valeur prédite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Comme la fonction non linéaire utilisée en sortie correspond à une sigmoïde, on utilise aussi la fonction de coût associée: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𝐶𝑜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û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brk m:alnAt="7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𝑜𝑔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Aussi, comme dans le cas de la régression logistique, on ajoute généralement un terme de régularisation: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A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a donc la fonction de perte suivante: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fr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nary>
                        <m:naryPr>
                          <m:chr m:val="∑"/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CA" sz="32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CA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2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fr-CA" sz="32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fr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CA" sz="3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CA" sz="32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fr-CA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1996361"/>
              </a:xfrm>
              <a:prstGeom prst="rect">
                <a:avLst/>
              </a:prstGeom>
              <a:blipFill>
                <a:blip r:embed="rId3"/>
                <a:stretch>
                  <a:fillRect l="-1609" t="-915" r="-101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26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RÉSEAUX DE NEURONES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193899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b="1" dirty="0"/>
              <a:t>Détecteurs de caractéristiques (</a:t>
            </a:r>
            <a:r>
              <a:rPr lang="fr-CA" sz="4000" b="1" dirty="0" err="1"/>
              <a:t>Hubel</a:t>
            </a:r>
            <a:r>
              <a:rPr lang="fr-CA" sz="4000" b="1" dirty="0"/>
              <a:t> &amp; Wiesel, 1959).</a:t>
            </a:r>
            <a:endParaRPr lang="fr-CA" sz="4000" dirty="0"/>
          </a:p>
          <a:p>
            <a:endParaRPr lang="fr-CA" sz="4000" b="1" dirty="0"/>
          </a:p>
          <a:p>
            <a:endParaRPr lang="fr-CA" sz="4000" b="1" dirty="0"/>
          </a:p>
        </p:txBody>
      </p:sp>
      <p:pic>
        <p:nvPicPr>
          <p:cNvPr id="53" name="Hubel and Wiesel.wmv">
            <a:hlinkClick r:id="" action="ppaction://media"/>
            <a:extLst>
              <a:ext uri="{FF2B5EF4-FFF2-40B4-BE49-F238E27FC236}">
                <a16:creationId xmlns:a16="http://schemas.microsoft.com/office/drawing/2014/main" id="{0201A2C5-F20B-4B85-A1A4-CCBFDEBD4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9065" y="1329304"/>
            <a:ext cx="8933870" cy="50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204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</p:spTree>
    <p:extLst>
      <p:ext uri="{BB962C8B-B14F-4D97-AF65-F5344CB8AC3E}">
        <p14:creationId xmlns:p14="http://schemas.microsoft.com/office/powerpoint/2010/main" val="160850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615117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Maintenant qu’on connaît l’erreur de prédiction en sortie du neurone, voyons comment on peut modifier les valeurs de nos paramètres.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Les réseaux de neurones utilisent différentes version d’une descente de gradient. </a:t>
                </a:r>
              </a:p>
              <a:p>
                <a:pPr marL="1028700" lvl="1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cherche l’ensemble de poids de connexions pour lequel la dérivée de la fonction de perte est égale à 0 :</a:t>
                </a:r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6151171"/>
              </a:xfrm>
              <a:prstGeom prst="rect">
                <a:avLst/>
              </a:prstGeom>
              <a:blipFill>
                <a:blip r:embed="rId3"/>
                <a:stretch>
                  <a:fillRect l="-1609" t="-1784" r="-874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7CB45FC-60D0-48B3-BCA8-690136CD5E0A}"/>
              </a:ext>
            </a:extLst>
          </p:cNvPr>
          <p:cNvGrpSpPr/>
          <p:nvPr/>
        </p:nvGrpSpPr>
        <p:grpSpPr>
          <a:xfrm flipV="1">
            <a:off x="4136922" y="3950304"/>
            <a:ext cx="5361035" cy="6400800"/>
            <a:chOff x="3097161" y="4630994"/>
            <a:chExt cx="3151239" cy="6400800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C001DD37-6605-4414-98AE-45001B76BD38}"/>
                </a:ext>
              </a:extLst>
            </p:cNvPr>
            <p:cNvSpPr/>
            <p:nvPr/>
          </p:nvSpPr>
          <p:spPr>
            <a:xfrm>
              <a:off x="3097161" y="4630994"/>
              <a:ext cx="2998839" cy="6400800"/>
            </a:xfrm>
            <a:prstGeom prst="arc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903BFC3B-0005-475D-9AF4-444FC4E406CD}"/>
                </a:ext>
              </a:extLst>
            </p:cNvPr>
            <p:cNvSpPr/>
            <p:nvPr/>
          </p:nvSpPr>
          <p:spPr>
            <a:xfrm flipH="1">
              <a:off x="3249561" y="4630994"/>
              <a:ext cx="2998839" cy="6400800"/>
            </a:xfrm>
            <a:prstGeom prst="arc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662AAB0-2C40-42A3-AF3B-D2F149A3AD4A}"/>
              </a:ext>
            </a:extLst>
          </p:cNvPr>
          <p:cNvCxnSpPr>
            <a:cxnSpLocks/>
          </p:cNvCxnSpPr>
          <p:nvPr/>
        </p:nvCxnSpPr>
        <p:spPr>
          <a:xfrm flipV="1">
            <a:off x="3443134" y="6768767"/>
            <a:ext cx="0" cy="43024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56428F-0D00-4A6C-9347-D33F97483E40}"/>
              </a:ext>
            </a:extLst>
          </p:cNvPr>
          <p:cNvCxnSpPr>
            <a:cxnSpLocks/>
          </p:cNvCxnSpPr>
          <p:nvPr/>
        </p:nvCxnSpPr>
        <p:spPr>
          <a:xfrm>
            <a:off x="3443134" y="11071235"/>
            <a:ext cx="71167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A3ED23-7B4A-4D11-B6B0-2909000AF844}"/>
                  </a:ext>
                </a:extLst>
              </p:cNvPr>
              <p:cNvSpPr txBox="1"/>
              <p:nvPr/>
            </p:nvSpPr>
            <p:spPr>
              <a:xfrm>
                <a:off x="9797035" y="11497622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A3ED23-7B4A-4D11-B6B0-2909000AF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035" y="11497622"/>
                <a:ext cx="135685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208795-8FAB-4CE9-881E-0AD05F605609}"/>
                  </a:ext>
                </a:extLst>
              </p:cNvPr>
              <p:cNvSpPr txBox="1"/>
              <p:nvPr/>
            </p:nvSpPr>
            <p:spPr>
              <a:xfrm>
                <a:off x="1739387" y="6689795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CA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208795-8FAB-4CE9-881E-0AD05F605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7" y="6689795"/>
                <a:ext cx="135685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716150-B62D-41CC-9BA8-BFB7E60560A6}"/>
              </a:ext>
            </a:extLst>
          </p:cNvPr>
          <p:cNvCxnSpPr>
            <a:cxnSpLocks/>
          </p:cNvCxnSpPr>
          <p:nvPr/>
        </p:nvCxnSpPr>
        <p:spPr>
          <a:xfrm flipH="1" flipV="1">
            <a:off x="9149376" y="8235518"/>
            <a:ext cx="859861" cy="517649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80DD08-90EE-4EF2-948C-40A5FAAAD163}"/>
              </a:ext>
            </a:extLst>
          </p:cNvPr>
          <p:cNvCxnSpPr>
            <a:cxnSpLocks/>
          </p:cNvCxnSpPr>
          <p:nvPr/>
        </p:nvCxnSpPr>
        <p:spPr>
          <a:xfrm flipH="1">
            <a:off x="8800793" y="6689795"/>
            <a:ext cx="697164" cy="2825372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9EBAAF-865E-4DCC-9266-5246CDF14286}"/>
              </a:ext>
            </a:extLst>
          </p:cNvPr>
          <p:cNvSpPr txBox="1"/>
          <p:nvPr/>
        </p:nvSpPr>
        <p:spPr>
          <a:xfrm>
            <a:off x="10155778" y="8507316"/>
            <a:ext cx="3487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Pente positive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DE8FF1-3E73-4BB2-A6A0-193617E1122C}"/>
              </a:ext>
            </a:extLst>
          </p:cNvPr>
          <p:cNvCxnSpPr>
            <a:cxnSpLocks/>
          </p:cNvCxnSpPr>
          <p:nvPr/>
        </p:nvCxnSpPr>
        <p:spPr>
          <a:xfrm>
            <a:off x="4094680" y="6768767"/>
            <a:ext cx="915470" cy="2983402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3ECBC2-11BE-4B19-ADA9-7CE23786D9BE}"/>
              </a:ext>
            </a:extLst>
          </p:cNvPr>
          <p:cNvCxnSpPr/>
          <p:nvPr/>
        </p:nvCxnSpPr>
        <p:spPr>
          <a:xfrm>
            <a:off x="9109863" y="8102481"/>
            <a:ext cx="0" cy="3334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74F064-5620-45B4-941E-064921F88490}"/>
              </a:ext>
            </a:extLst>
          </p:cNvPr>
          <p:cNvCxnSpPr>
            <a:cxnSpLocks/>
          </p:cNvCxnSpPr>
          <p:nvPr/>
        </p:nvCxnSpPr>
        <p:spPr>
          <a:xfrm>
            <a:off x="4507236" y="8260468"/>
            <a:ext cx="0" cy="31769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07D568A-0732-403A-B61D-FE7053DD0F23}"/>
              </a:ext>
            </a:extLst>
          </p:cNvPr>
          <p:cNvSpPr txBox="1"/>
          <p:nvPr/>
        </p:nvSpPr>
        <p:spPr>
          <a:xfrm>
            <a:off x="-469164" y="8453338"/>
            <a:ext cx="3487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Pente négative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902C98-1F43-41B3-A233-B812B48FC078}"/>
              </a:ext>
            </a:extLst>
          </p:cNvPr>
          <p:cNvCxnSpPr>
            <a:cxnSpLocks/>
          </p:cNvCxnSpPr>
          <p:nvPr/>
        </p:nvCxnSpPr>
        <p:spPr>
          <a:xfrm flipV="1">
            <a:off x="2953313" y="8260468"/>
            <a:ext cx="1400637" cy="54681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FBB135-5178-44A2-A973-B161D81A889D}"/>
              </a:ext>
            </a:extLst>
          </p:cNvPr>
          <p:cNvCxnSpPr>
            <a:cxnSpLocks/>
          </p:cNvCxnSpPr>
          <p:nvPr/>
        </p:nvCxnSpPr>
        <p:spPr>
          <a:xfrm flipV="1">
            <a:off x="5481281" y="10351104"/>
            <a:ext cx="2533336" cy="1"/>
          </a:xfrm>
          <a:prstGeom prst="line">
            <a:avLst/>
          </a:prstGeom>
          <a:ln w="571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301CAE-C875-4AD9-A696-DC4FA66CA94E}"/>
              </a:ext>
            </a:extLst>
          </p:cNvPr>
          <p:cNvCxnSpPr>
            <a:cxnSpLocks/>
          </p:cNvCxnSpPr>
          <p:nvPr/>
        </p:nvCxnSpPr>
        <p:spPr>
          <a:xfrm>
            <a:off x="6784547" y="10351104"/>
            <a:ext cx="0" cy="10863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3CD03D3-B37D-4C2E-B42B-0351AAB2CD8A}"/>
              </a:ext>
            </a:extLst>
          </p:cNvPr>
          <p:cNvSpPr txBox="1"/>
          <p:nvPr/>
        </p:nvSpPr>
        <p:spPr>
          <a:xfrm>
            <a:off x="4280497" y="12059488"/>
            <a:ext cx="11033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Pente nulle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4000" b="1" dirty="0">
                <a:solidFill>
                  <a:schemeClr val="bg1">
                    <a:lumMod val="50000"/>
                  </a:schemeClr>
                </a:solidFill>
              </a:rPr>
              <a:t>minimum de la fonction de perte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1EFD36-96FC-4083-A28C-1A115F1108A0}"/>
              </a:ext>
            </a:extLst>
          </p:cNvPr>
          <p:cNvCxnSpPr>
            <a:cxnSpLocks/>
          </p:cNvCxnSpPr>
          <p:nvPr/>
        </p:nvCxnSpPr>
        <p:spPr>
          <a:xfrm flipV="1">
            <a:off x="5394632" y="10740421"/>
            <a:ext cx="1139822" cy="127570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430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604464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Toutefois: </a:t>
                </a:r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CA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et de tous les poids de connexions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CA" sz="3600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et que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CA" sz="3600" b="1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dépend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fr-CA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fr-CA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et de tous les poids de connexions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fr-CA" sz="3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fr-CA" sz="4000" dirty="0">
                  <a:solidFill>
                    <a:schemeClr val="tx1"/>
                  </a:solidFill>
                </a:endParaRPr>
              </a:p>
              <a:p>
                <a:endParaRPr lang="fr-CA" sz="4000" dirty="0"/>
              </a:p>
              <a:p>
                <a:r>
                  <a:rPr lang="fr-CA" sz="4000" b="1" dirty="0">
                    <a:solidFill>
                      <a:srgbClr val="006D2C"/>
                    </a:solidFill>
                  </a:rPr>
                  <a:t>Ainsi, comme la propagation comportait la séquence suivante…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b="1" dirty="0">
                    <a:solidFill>
                      <a:srgbClr val="C00000"/>
                    </a:solidFill>
                  </a:rPr>
                  <a:t>…alors la rétropropagation comporte la séquence suivante:</a:t>
                </a:r>
              </a:p>
              <a:p>
                <a:pPr marL="3028950" lvl="5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C00000"/>
                  </a:solidFill>
                </a:endParaRPr>
              </a:p>
              <a:p>
                <a:pPr marL="2114550" lvl="3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C00000"/>
                    </a:solidFill>
                  </a:rPr>
                  <a:t>Par exemple, pour modifier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fr-CA" sz="36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b="1" dirty="0">
                    <a:solidFill>
                      <a:srgbClr val="C00000"/>
                    </a:solidFill>
                  </a:rPr>
                  <a:t>, on fera :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d>
                                <m:d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fr-CA" sz="28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r-CA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[2]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[1]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fr-CA" sz="2800" dirty="0">
                  <a:solidFill>
                    <a:srgbClr val="C00000"/>
                  </a:solidFill>
                </a:endParaRPr>
              </a:p>
              <a:p>
                <a:pPr lvl="3"/>
                <a:endParaRPr lang="fr-CA" sz="2800" dirty="0">
                  <a:solidFill>
                    <a:srgbClr val="C00000"/>
                  </a:solidFill>
                </a:endParaRPr>
              </a:p>
              <a:p>
                <a:pPr marL="2114550" lvl="3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C00000"/>
                    </a:solidFill>
                  </a:rPr>
                  <a:t>Puis, on appliquera la modification suivante :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CA" sz="28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d>
                                <m:d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2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fr-CA" sz="2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d>
                            <m:dPr>
                              <m:ctrlPr>
                                <a:rPr lang="fr-CA" sz="2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fr-CA" sz="2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fr-CA" sz="2800" b="1" dirty="0">
                  <a:solidFill>
                    <a:srgbClr val="C00000"/>
                  </a:solidFill>
                </a:endParaRPr>
              </a:p>
              <a:p>
                <a:pPr lvl="5"/>
                <a:r>
                  <a:rPr lang="fr-CA" sz="3600" dirty="0">
                    <a:solidFill>
                      <a:srgbClr val="C00000"/>
                    </a:solidFill>
                  </a:rPr>
                  <a:t>où </a:t>
                </a:r>
                <a14:m>
                  <m:oMath xmlns:m="http://schemas.openxmlformats.org/officeDocument/2006/math">
                    <m:r>
                      <a:rPr lang="fr-CA" sz="36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fr-CA" sz="3600" dirty="0">
                    <a:solidFill>
                      <a:srgbClr val="C00000"/>
                    </a:solidFill>
                  </a:rPr>
                  <a:t> est un hyperparamètre qui fixe la taille de la modification apportée au paramètre à chaque étape </a:t>
                </a:r>
                <a:br>
                  <a:rPr lang="fr-CA" sz="3600" dirty="0">
                    <a:solidFill>
                      <a:srgbClr val="C00000"/>
                    </a:solidFill>
                  </a:rPr>
                </a:br>
                <a:r>
                  <a:rPr lang="fr-CA" sz="3600" dirty="0">
                    <a:solidFill>
                      <a:srgbClr val="C00000"/>
                    </a:solidFill>
                  </a:rPr>
                  <a:t>de la méthode itérative (i.e. la vitesse d’apprentissage).</a:t>
                </a:r>
                <a:endParaRPr lang="fr-CA" sz="3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6044649"/>
              </a:xfrm>
              <a:prstGeom prst="rect">
                <a:avLst/>
              </a:prstGeom>
              <a:blipFill>
                <a:blip r:embed="rId3"/>
                <a:stretch>
                  <a:fillRect l="-1609" t="-684" b="-494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6B65E1-3DEF-4165-BC5F-89BC88A3EBFA}"/>
                  </a:ext>
                </a:extLst>
              </p:cNvPr>
              <p:cNvSpPr txBox="1"/>
              <p:nvPr/>
            </p:nvSpPr>
            <p:spPr>
              <a:xfrm>
                <a:off x="1866900" y="4730227"/>
                <a:ext cx="8458200" cy="6352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bSup>
                        <m:sSub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6B65E1-3DEF-4165-BC5F-89BC88A3E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4730227"/>
                <a:ext cx="8458200" cy="635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6BAC04-1CEE-4355-B27A-7E6F4941EB9C}"/>
                  </a:ext>
                </a:extLst>
              </p:cNvPr>
              <p:cNvSpPr txBox="1"/>
              <p:nvPr/>
            </p:nvSpPr>
            <p:spPr>
              <a:xfrm>
                <a:off x="1866900" y="5723078"/>
                <a:ext cx="8458200" cy="7371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CA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6BAC04-1CEE-4355-B27A-7E6F4941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5723078"/>
                <a:ext cx="8458200" cy="7371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59BFC6-94D5-4D64-8DA7-B3FFABD65B4F}"/>
                  </a:ext>
                </a:extLst>
              </p:cNvPr>
              <p:cNvSpPr txBox="1"/>
              <p:nvPr/>
            </p:nvSpPr>
            <p:spPr>
              <a:xfrm>
                <a:off x="1866900" y="6817879"/>
                <a:ext cx="8458200" cy="6352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bSup>
                        <m:sSubSupPr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Sup>
                        <m:sSubSupPr>
                          <m:ctrlPr>
                            <a:rPr lang="fr-CA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759BFC6-94D5-4D64-8DA7-B3FFABD65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6817879"/>
                <a:ext cx="8458200" cy="635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EAF2E5-C0E1-4560-92A8-EBD273E7B1FD}"/>
                  </a:ext>
                </a:extLst>
              </p:cNvPr>
              <p:cNvSpPr txBox="1"/>
              <p:nvPr/>
            </p:nvSpPr>
            <p:spPr>
              <a:xfrm>
                <a:off x="1866900" y="7810730"/>
                <a:ext cx="8458200" cy="73718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CA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CA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2800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bSup>
                      <m:r>
                        <a:rPr lang="fr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fr-CA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CA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A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CA" sz="28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3EAF2E5-C0E1-4560-92A8-EBD273E7B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00" y="7810730"/>
                <a:ext cx="8458200" cy="7371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Down 3">
            <a:extLst>
              <a:ext uri="{FF2B5EF4-FFF2-40B4-BE49-F238E27FC236}">
                <a16:creationId xmlns:a16="http://schemas.microsoft.com/office/drawing/2014/main" id="{50068947-8F79-4113-BCCF-ED7632A5A273}"/>
              </a:ext>
            </a:extLst>
          </p:cNvPr>
          <p:cNvSpPr/>
          <p:nvPr/>
        </p:nvSpPr>
        <p:spPr>
          <a:xfrm>
            <a:off x="485773" y="4730226"/>
            <a:ext cx="704849" cy="3817693"/>
          </a:xfrm>
          <a:prstGeom prst="downArrow">
            <a:avLst/>
          </a:prstGeom>
          <a:solidFill>
            <a:srgbClr val="00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535A11ED-5351-4B64-A93C-61370AB03B91}"/>
              </a:ext>
            </a:extLst>
          </p:cNvPr>
          <p:cNvSpPr/>
          <p:nvPr/>
        </p:nvSpPr>
        <p:spPr>
          <a:xfrm rot="10800000">
            <a:off x="11029950" y="4730226"/>
            <a:ext cx="704849" cy="3817693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1869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859521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Cette méthode fonctionne bien lorsque le nombre de couches est faible.</a:t>
                </a:r>
              </a:p>
              <a:p>
                <a:endParaRPr lang="fr-CA" sz="4000" b="1" dirty="0">
                  <a:solidFill>
                    <a:srgbClr val="C00000"/>
                  </a:solidFill>
                </a:endParaRPr>
              </a:p>
              <a:p>
                <a:r>
                  <a:rPr lang="fr-CA" sz="4000" dirty="0"/>
                  <a:t>Toutefois, si le nombre de couches est grand, on rencontre un problème qui apparaît dans chacune des couches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fr-CA" sz="4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fr-CA" sz="4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  <m:r>
                        <a:rPr lang="fr-CA" sz="4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d>
                        <m:dPr>
                          <m:ctrlPr>
                            <a:rPr lang="fr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A" sz="4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Or, rappelons que</a:t>
                </a:r>
                <a:r>
                  <a:rPr lang="fr-CA" sz="4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/>
                  <a:t> correspond à la fonction sigmoïde suivante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Ainsi, si la valeur 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/>
                  <a:t> n’est pas près de zéro, alors la valeur de la pente de sera très faible et la valeur rétro-propagée, qui est multipliée par cette valeur très faible, deviendra donc elle aussi très faible. 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S’il y a un grand nombre de couches, cette valeur risque de devenir trop rapidement extrêmement faible et on ne pourra alors jamais ajuster les valeurs des poids de connexions des premières couches.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>
                    <a:solidFill>
                      <a:srgbClr val="C00000"/>
                    </a:solidFill>
                  </a:rPr>
                  <a:t>Ce problème est connu sous le nom de « </a:t>
                </a:r>
                <a:r>
                  <a:rPr lang="fr-CA" sz="4000" b="1" i="1" dirty="0" err="1">
                    <a:solidFill>
                      <a:srgbClr val="C00000"/>
                    </a:solidFill>
                  </a:rPr>
                  <a:t>vanishing</a:t>
                </a:r>
                <a:r>
                  <a:rPr lang="fr-CA" sz="4000" b="1" i="1" dirty="0">
                    <a:solidFill>
                      <a:srgbClr val="C00000"/>
                    </a:solidFill>
                  </a:rPr>
                  <a:t> gradient</a:t>
                </a:r>
                <a:r>
                  <a:rPr lang="fr-CA" sz="4000" dirty="0">
                    <a:solidFill>
                      <a:srgbClr val="C00000"/>
                    </a:solidFill>
                  </a:rPr>
                  <a:t> » (disparition du gradient).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8595219"/>
              </a:xfrm>
              <a:prstGeom prst="rect">
                <a:avLst/>
              </a:prstGeom>
              <a:blipFill>
                <a:blip r:embed="rId3"/>
                <a:stretch>
                  <a:fillRect l="-1609" t="-590" r="-1425" b="-1115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0B4AAF-49A7-4B8F-86DD-214D9B8F8BC1}"/>
              </a:ext>
            </a:extLst>
          </p:cNvPr>
          <p:cNvCxnSpPr>
            <a:cxnSpLocks/>
          </p:cNvCxnSpPr>
          <p:nvPr/>
        </p:nvCxnSpPr>
        <p:spPr>
          <a:xfrm flipV="1">
            <a:off x="6151520" y="7219680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3732E8-9239-4391-9148-129C393CCE51}"/>
              </a:ext>
            </a:extLst>
          </p:cNvPr>
          <p:cNvCxnSpPr>
            <a:cxnSpLocks/>
          </p:cNvCxnSpPr>
          <p:nvPr/>
        </p:nvCxnSpPr>
        <p:spPr>
          <a:xfrm>
            <a:off x="3317111" y="11003849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/>
              <p:nvPr/>
            </p:nvSpPr>
            <p:spPr>
              <a:xfrm>
                <a:off x="4906327" y="6646996"/>
                <a:ext cx="1356853" cy="87376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327" y="6646996"/>
                <a:ext cx="1356853" cy="873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/>
              <p:nvPr/>
            </p:nvSpPr>
            <p:spPr>
              <a:xfrm>
                <a:off x="5301492" y="10917194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92" y="10917194"/>
                <a:ext cx="1224013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9C72F-F7F2-47BF-93B6-6AD229E44BDE}"/>
                  </a:ext>
                </a:extLst>
              </p:cNvPr>
              <p:cNvSpPr txBox="1"/>
              <p:nvPr/>
            </p:nvSpPr>
            <p:spPr>
              <a:xfrm>
                <a:off x="4250454" y="7587359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A99C72F-F7F2-47BF-93B6-6AD229E44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454" y="7587359"/>
                <a:ext cx="127047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59DAF8-4772-42A7-9846-4EA3E9C9FF47}"/>
                  </a:ext>
                </a:extLst>
              </p:cNvPr>
              <p:cNvSpPr txBox="1"/>
              <p:nvPr/>
            </p:nvSpPr>
            <p:spPr>
              <a:xfrm>
                <a:off x="4104095" y="9036414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F59DAF8-4772-42A7-9846-4EA3E9C9F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95" y="9036414"/>
                <a:ext cx="127047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CAACFF-0A97-4F86-B61E-2E5B6688A46B}"/>
              </a:ext>
            </a:extLst>
          </p:cNvPr>
          <p:cNvCxnSpPr>
            <a:cxnSpLocks/>
          </p:cNvCxnSpPr>
          <p:nvPr/>
        </p:nvCxnSpPr>
        <p:spPr>
          <a:xfrm flipH="1">
            <a:off x="5128629" y="7936470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B630EA-A72D-42D1-BB7E-EED21A377511}"/>
              </a:ext>
            </a:extLst>
          </p:cNvPr>
          <p:cNvCxnSpPr>
            <a:cxnSpLocks/>
          </p:cNvCxnSpPr>
          <p:nvPr/>
        </p:nvCxnSpPr>
        <p:spPr>
          <a:xfrm flipH="1">
            <a:off x="5128630" y="9446962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27D6C7-823C-40ED-B006-5F9AA5702A0A}"/>
              </a:ext>
            </a:extLst>
          </p:cNvPr>
          <p:cNvGrpSpPr/>
          <p:nvPr/>
        </p:nvGrpSpPr>
        <p:grpSpPr>
          <a:xfrm>
            <a:off x="3485007" y="7943365"/>
            <a:ext cx="5231110" cy="2984190"/>
            <a:chOff x="791865" y="2260600"/>
            <a:chExt cx="5231110" cy="298419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81C363-C26E-471A-89B2-4279C82009A0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0851B717-18ED-433B-8046-3DD23235D851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58DD541-5194-4592-BF30-07E9D190F721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24A3683-0FF2-46A3-9670-EB04604DE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A26A8FD-9A76-41F2-9365-4CFEBB85B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F39F584E-6B0F-46B7-A815-C97595187923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F5521E-5777-451A-881A-A6A438145AB2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5F8001-3FEC-46B0-B619-D8752FD370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/>
              <p:nvPr/>
            </p:nvSpPr>
            <p:spPr>
              <a:xfrm>
                <a:off x="8788055" y="11080144"/>
                <a:ext cx="1356853" cy="86337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055" y="11080144"/>
                <a:ext cx="1356853" cy="8633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187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317009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Aujourd’hui, comme les modèles de réseaux de neurones sont de plus en plus profonds, on a tendance à utiliser une autre fonction non linéaire pour toutes les couches cachées: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La fonction « </a:t>
            </a:r>
            <a:r>
              <a:rPr lang="fr-CA" sz="4000" b="1" i="1" dirty="0">
                <a:solidFill>
                  <a:srgbClr val="C00000"/>
                </a:solidFill>
              </a:rPr>
              <a:t>Relu</a:t>
            </a:r>
            <a:r>
              <a:rPr lang="fr-CA" sz="4000" i="1" dirty="0"/>
              <a:t> » </a:t>
            </a:r>
            <a:r>
              <a:rPr lang="fr-CA" sz="4000" dirty="0"/>
              <a:t>(i.e. </a:t>
            </a:r>
            <a:r>
              <a:rPr lang="fr-CA" sz="4000" i="1" dirty="0" err="1"/>
              <a:t>REctified</a:t>
            </a:r>
            <a:r>
              <a:rPr lang="fr-CA" sz="4000" i="1" dirty="0"/>
              <a:t> </a:t>
            </a:r>
            <a:r>
              <a:rPr lang="fr-CA" sz="4000" i="1" dirty="0" err="1"/>
              <a:t>Linear</a:t>
            </a:r>
            <a:r>
              <a:rPr lang="fr-CA" sz="4000" i="1" dirty="0"/>
              <a:t> Unit</a:t>
            </a:r>
            <a:r>
              <a:rPr lang="fr-CA" sz="4000" dirty="0"/>
              <a:t>)</a:t>
            </a:r>
            <a:endParaRPr lang="fr-CA" sz="400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0B4AAF-49A7-4B8F-86DD-214D9B8F8BC1}"/>
              </a:ext>
            </a:extLst>
          </p:cNvPr>
          <p:cNvCxnSpPr>
            <a:cxnSpLocks/>
          </p:cNvCxnSpPr>
          <p:nvPr/>
        </p:nvCxnSpPr>
        <p:spPr>
          <a:xfrm flipV="1">
            <a:off x="5709068" y="4228701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3732E8-9239-4391-9148-129C393CCE51}"/>
              </a:ext>
            </a:extLst>
          </p:cNvPr>
          <p:cNvCxnSpPr>
            <a:cxnSpLocks/>
          </p:cNvCxnSpPr>
          <p:nvPr/>
        </p:nvCxnSpPr>
        <p:spPr>
          <a:xfrm>
            <a:off x="2874659" y="8012870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/>
              <p:nvPr/>
            </p:nvSpPr>
            <p:spPr>
              <a:xfrm>
                <a:off x="4463875" y="3656017"/>
                <a:ext cx="1356853" cy="87376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101375-F87D-4D90-949E-1722FDE0D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875" y="3656017"/>
                <a:ext cx="1356853" cy="8737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/>
              <p:nvPr/>
            </p:nvSpPr>
            <p:spPr>
              <a:xfrm>
                <a:off x="4859040" y="7926215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C4CEE2-3008-4F3B-93FE-B13FF4047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040" y="7926215"/>
                <a:ext cx="1224013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/>
              <p:nvPr/>
            </p:nvSpPr>
            <p:spPr>
              <a:xfrm>
                <a:off x="8345603" y="8089165"/>
                <a:ext cx="1356853" cy="86337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0B59C-25A5-4D5D-B019-3FD50DD88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603" y="8089165"/>
                <a:ext cx="1356853" cy="863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D53B5D-417D-4F38-9858-0ED0377EA681}"/>
              </a:ext>
            </a:extLst>
          </p:cNvPr>
          <p:cNvCxnSpPr/>
          <p:nvPr/>
        </p:nvCxnSpPr>
        <p:spPr>
          <a:xfrm>
            <a:off x="2760359" y="8007086"/>
            <a:ext cx="2946069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8C050D-4758-4403-8F2D-FDA57CEF3B8B}"/>
              </a:ext>
            </a:extLst>
          </p:cNvPr>
          <p:cNvCxnSpPr>
            <a:cxnSpLocks/>
          </p:cNvCxnSpPr>
          <p:nvPr/>
        </p:nvCxnSpPr>
        <p:spPr>
          <a:xfrm flipV="1">
            <a:off x="5709068" y="4713775"/>
            <a:ext cx="3655912" cy="329743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348C17-31E4-4A49-A832-9748792C84A7}"/>
                  </a:ext>
                </a:extLst>
              </p:cNvPr>
              <p:cNvSpPr txBox="1"/>
              <p:nvPr/>
            </p:nvSpPr>
            <p:spPr>
              <a:xfrm>
                <a:off x="4550257" y="5893832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0348C17-31E4-4A49-A832-9748792C8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257" y="5893832"/>
                <a:ext cx="1270471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F11A80D-3C92-4356-8AFD-66358CD37433}"/>
              </a:ext>
            </a:extLst>
          </p:cNvPr>
          <p:cNvCxnSpPr>
            <a:cxnSpLocks/>
          </p:cNvCxnSpPr>
          <p:nvPr/>
        </p:nvCxnSpPr>
        <p:spPr>
          <a:xfrm flipH="1">
            <a:off x="5410201" y="6247775"/>
            <a:ext cx="224789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10917-670A-4F31-9B4D-2659BDAB5AD1}"/>
                  </a:ext>
                </a:extLst>
              </p:cNvPr>
              <p:cNvSpPr txBox="1"/>
              <p:nvPr/>
            </p:nvSpPr>
            <p:spPr>
              <a:xfrm>
                <a:off x="7022864" y="8280158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510917-670A-4F31-9B4D-2659BDAB5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864" y="8280158"/>
                <a:ext cx="1270471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B60016-ADCC-4A19-8370-1289B583A749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658100" y="6247775"/>
            <a:ext cx="0" cy="203238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605E5C-E712-4F65-902A-8D7FB306585C}"/>
                  </a:ext>
                </a:extLst>
              </p:cNvPr>
              <p:cNvSpPr txBox="1"/>
              <p:nvPr/>
            </p:nvSpPr>
            <p:spPr>
              <a:xfrm>
                <a:off x="-571499" y="9450839"/>
                <a:ext cx="13258800" cy="333597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La fonction sigmoïde est néanmoins utilisée dans la couche de sortie si on doit réaliser une classification binaire.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cas d’une régression, on pourra utiliser une fonction linéaire en sortie (e.g.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fr-CA" sz="4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/>
                  <a:t>).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9605E5C-E712-4F65-902A-8D7FB3065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9450839"/>
                <a:ext cx="13258800" cy="3335978"/>
              </a:xfrm>
              <a:prstGeom prst="rect">
                <a:avLst/>
              </a:prstGeom>
              <a:blipFill>
                <a:blip r:embed="rId8"/>
                <a:stretch>
                  <a:fillRect l="-1609" t="-3285" r="-322" b="-5839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206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2.4. RÉTROPROPAGATION DE L’ERREUR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058071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>
                    <a:solidFill>
                      <a:schemeClr val="tx1"/>
                    </a:solidFill>
                  </a:rPr>
                  <a:t>La fonction Relu permet de réduire le problème de disparition du gradient. </a:t>
                </a:r>
              </a:p>
              <a:p>
                <a:endParaRPr lang="fr-CA" sz="4000" dirty="0">
                  <a:solidFill>
                    <a:schemeClr val="tx1"/>
                  </a:solidFill>
                </a:endParaRPr>
              </a:p>
              <a:p>
                <a:r>
                  <a:rPr lang="fr-CA" sz="4000" dirty="0">
                    <a:solidFill>
                      <a:schemeClr val="tx1"/>
                    </a:solidFill>
                  </a:rPr>
                  <a:t>Toutefois, ce problème peut encore survenir si dans la rétropropagation de l’erreur, plusieurs produits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>
                    <a:solidFill>
                      <a:schemeClr val="tx1"/>
                    </a:solidFill>
                  </a:rPr>
                  <a:t> </a:t>
                </a:r>
                <a:br>
                  <a:rPr lang="fr-CA" sz="4000" dirty="0">
                    <a:solidFill>
                      <a:schemeClr val="tx1"/>
                    </a:solidFill>
                  </a:rPr>
                </a:br>
                <a:r>
                  <a:rPr lang="fr-CA" sz="4000" dirty="0">
                    <a:solidFill>
                      <a:schemeClr val="tx1"/>
                    </a:solidFill>
                  </a:rPr>
                  <a:t>sont très faibles.</a:t>
                </a:r>
              </a:p>
              <a:p>
                <a:endParaRPr lang="fr-CA" sz="4000" dirty="0">
                  <a:solidFill>
                    <a:schemeClr val="tx1"/>
                  </a:solidFill>
                </a:endParaRPr>
              </a:p>
              <a:p>
                <a:r>
                  <a:rPr lang="fr-CA" sz="4000" dirty="0">
                    <a:solidFill>
                      <a:schemeClr val="tx1"/>
                    </a:solidFill>
                  </a:rPr>
                  <a:t>Notons également que si plusieurs produits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fr-CA" sz="4000" dirty="0"/>
                  <a:t> </a:t>
                </a:r>
                <a:br>
                  <a:rPr lang="fr-CA" sz="4000" dirty="0"/>
                </a:br>
                <a:r>
                  <a:rPr lang="fr-CA" sz="4000" dirty="0"/>
                  <a:t>sont trop élevés, alors on fait plutôt face au problème</a:t>
                </a:r>
                <a:br>
                  <a:rPr lang="fr-CA" sz="4000" dirty="0"/>
                </a:br>
                <a:r>
                  <a:rPr lang="fr-CA" sz="4000" dirty="0"/>
                  <a:t>« d’explosion du gradient ».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Il existe plusieurs solutions incluant 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Initialisation adéquate des poids de connexions (i.e. en fonction du nombre de neurones dans la couche précédentes et de la fonction d’activation).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Batch </a:t>
                </a:r>
                <a:r>
                  <a:rPr lang="fr-CA" sz="3600" i="1" dirty="0" err="1"/>
                  <a:t>normalization</a:t>
                </a:r>
                <a:r>
                  <a:rPr lang="fr-CA" sz="3600" i="1" dirty="0"/>
                  <a:t>: </a:t>
                </a:r>
                <a:r>
                  <a:rPr lang="fr-CA" sz="3600" dirty="0"/>
                  <a:t>normaliser l’activation des neurones d’une même couche cachée.</a:t>
                </a:r>
                <a:endParaRPr lang="fr-CA" sz="4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0580717"/>
              </a:xfrm>
              <a:prstGeom prst="rect">
                <a:avLst/>
              </a:prstGeom>
              <a:blipFill>
                <a:blip r:embed="rId3"/>
                <a:stretch>
                  <a:fillRect l="-1609" t="-1037" r="-1149" b="-121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192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</p:spTree>
    <p:extLst>
      <p:ext uri="{BB962C8B-B14F-4D97-AF65-F5344CB8AC3E}">
        <p14:creationId xmlns:p14="http://schemas.microsoft.com/office/powerpoint/2010/main" val="2838311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425005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L’un des champs dans lequel les réseaux de neurones excellent est la reconnaissance d’image.</a:t>
            </a:r>
          </a:p>
          <a:p>
            <a:endParaRPr lang="fr-CA" sz="4000" dirty="0">
              <a:solidFill>
                <a:srgbClr val="C00000"/>
              </a:solidFill>
            </a:endParaRPr>
          </a:p>
          <a:p>
            <a:r>
              <a:rPr lang="fr-CA" sz="4000" dirty="0"/>
              <a:t>Pourtant, ce type de tâche pose un problème important en termes du nombre de paramètres à ajuster.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Par exemple, si on a des images de 1000 pixels x 1000 pixels et qu’on a trois canaux de couleurs (Rouge, Bleu, Vert), alors pour chaque image, on a 1000 x 1000 x 3 = 3 millions d’entrées.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Chacune des 3 millions d’entrées est ensuite connectée, à travers un poids de connexions, à chacun des neurones de la première couche cachée, qui peut elle-même comporter un grand nombre de neurones.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Avec un réseau comportant un grand nombre de couches, le nombre de paramètres (i.e. de poids de connexions) qui doivent être ajustés est gigantesque.</a:t>
            </a:r>
          </a:p>
        </p:txBody>
      </p:sp>
      <p:pic>
        <p:nvPicPr>
          <p:cNvPr id="1028" name="Picture 4" descr="Portrait of a Dog">
            <a:extLst>
              <a:ext uri="{FF2B5EF4-FFF2-40B4-BE49-F238E27FC236}">
                <a16:creationId xmlns:a16="http://schemas.microsoft.com/office/drawing/2014/main" id="{1D358F50-7E1F-4D07-81CF-2D0F5F1F8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3975056" y="5043948"/>
            <a:ext cx="4448810" cy="443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784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55673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CNN permettent de réduire drastiquement le nombre de paramètres à ajuster.</a:t>
            </a:r>
          </a:p>
          <a:p>
            <a:endParaRPr lang="fr-CA" sz="4000" dirty="0">
              <a:solidFill>
                <a:srgbClr val="C00000"/>
              </a:solidFill>
            </a:endParaRPr>
          </a:p>
          <a:p>
            <a:r>
              <a:rPr lang="fr-CA" sz="4000" dirty="0"/>
              <a:t>Les couches cachées sont construites sous la forme de cartes de caractéristiques (</a:t>
            </a:r>
            <a:r>
              <a:rPr lang="fr-CA" sz="4000" i="1" dirty="0" err="1"/>
              <a:t>feature</a:t>
            </a:r>
            <a:r>
              <a:rPr lang="fr-CA" sz="4000" i="1" dirty="0"/>
              <a:t> </a:t>
            </a:r>
            <a:r>
              <a:rPr lang="fr-CA" sz="4000" i="1" dirty="0" err="1"/>
              <a:t>maps</a:t>
            </a:r>
            <a:r>
              <a:rPr lang="fr-CA" sz="4000" dirty="0"/>
              <a:t>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Une carte de caractéristique correspond à un filtre qui recherche une caractéristique dans ses entrées.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Le filtre inclut un ensemble de poids de connexions qui permettent de détecter la caractéristique recherchée.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La carte est déplacée séquentiellement partout sur ses entrées.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</p:txBody>
      </p:sp>
      <p:pic>
        <p:nvPicPr>
          <p:cNvPr id="5" name="Picture 4" descr="Portrait of a Dog">
            <a:extLst>
              <a:ext uri="{FF2B5EF4-FFF2-40B4-BE49-F238E27FC236}">
                <a16:creationId xmlns:a16="http://schemas.microsoft.com/office/drawing/2014/main" id="{92904D8C-88ED-44AC-B658-3CB10AD92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0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93A9B0-C97B-4A2F-B241-A92252DAD690}"/>
              </a:ext>
            </a:extLst>
          </p:cNvPr>
          <p:cNvSpPr/>
          <p:nvPr/>
        </p:nvSpPr>
        <p:spPr>
          <a:xfrm>
            <a:off x="0" y="8996881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8" name="Picture 27" descr="Portrait of a Dog">
            <a:extLst>
              <a:ext uri="{FF2B5EF4-FFF2-40B4-BE49-F238E27FC236}">
                <a16:creationId xmlns:a16="http://schemas.microsoft.com/office/drawing/2014/main" id="{53AF5BA7-D8C5-46CD-87B6-D8E132849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1383833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Portrait of a Dog">
            <a:extLst>
              <a:ext uri="{FF2B5EF4-FFF2-40B4-BE49-F238E27FC236}">
                <a16:creationId xmlns:a16="http://schemas.microsoft.com/office/drawing/2014/main" id="{67498D14-09C3-4C7C-9F15-5CED4AC32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2767666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B35F8B2-A46B-4F22-A4C2-CCD13E62FC25}"/>
              </a:ext>
            </a:extLst>
          </p:cNvPr>
          <p:cNvSpPr/>
          <p:nvPr/>
        </p:nvSpPr>
        <p:spPr>
          <a:xfrm>
            <a:off x="3658810" y="8995690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33" name="Picture 32" descr="Portrait of a Dog">
            <a:extLst>
              <a:ext uri="{FF2B5EF4-FFF2-40B4-BE49-F238E27FC236}">
                <a16:creationId xmlns:a16="http://schemas.microsoft.com/office/drawing/2014/main" id="{EC44E658-D550-4D8F-A92F-E123768AE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4151499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Portrait of a Dog">
            <a:extLst>
              <a:ext uri="{FF2B5EF4-FFF2-40B4-BE49-F238E27FC236}">
                <a16:creationId xmlns:a16="http://schemas.microsoft.com/office/drawing/2014/main" id="{00813990-2204-4EB4-9F29-2A7330164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5535332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Portrait of a Dog">
            <a:extLst>
              <a:ext uri="{FF2B5EF4-FFF2-40B4-BE49-F238E27FC236}">
                <a16:creationId xmlns:a16="http://schemas.microsoft.com/office/drawing/2014/main" id="{EC5D8B89-E050-4AC1-938D-D45E66DC7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6919165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Portrait of a Dog">
            <a:extLst>
              <a:ext uri="{FF2B5EF4-FFF2-40B4-BE49-F238E27FC236}">
                <a16:creationId xmlns:a16="http://schemas.microsoft.com/office/drawing/2014/main" id="{E2BA3F48-6475-46A6-9439-DC17835F3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8302998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E043D4D-82BB-4120-AEDF-18B35DFB2950}"/>
              </a:ext>
            </a:extLst>
          </p:cNvPr>
          <p:cNvSpPr/>
          <p:nvPr/>
        </p:nvSpPr>
        <p:spPr>
          <a:xfrm>
            <a:off x="8302998" y="9880594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41" name="Picture 40" descr="Portrait of a Dog">
            <a:extLst>
              <a:ext uri="{FF2B5EF4-FFF2-40B4-BE49-F238E27FC236}">
                <a16:creationId xmlns:a16="http://schemas.microsoft.com/office/drawing/2014/main" id="{DE67D876-4B74-4654-853A-B12D2FC7F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9686831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Portrait of a Dog">
            <a:extLst>
              <a:ext uri="{FF2B5EF4-FFF2-40B4-BE49-F238E27FC236}">
                <a16:creationId xmlns:a16="http://schemas.microsoft.com/office/drawing/2014/main" id="{45BBBE41-0431-41E4-BEE4-8F42EB3EE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21228"/>
          <a:stretch/>
        </p:blipFill>
        <p:spPr bwMode="auto">
          <a:xfrm>
            <a:off x="11070664" y="8996881"/>
            <a:ext cx="1333596" cy="13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6FA0D65-5CC9-4BA4-B15F-592F913C0FB2}"/>
              </a:ext>
            </a:extLst>
          </p:cNvPr>
          <p:cNvSpPr/>
          <p:nvPr/>
        </p:nvSpPr>
        <p:spPr>
          <a:xfrm>
            <a:off x="11961808" y="9885164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1E9D38E-9BCD-4CE8-9E43-2E8EB58118E7}"/>
              </a:ext>
            </a:extLst>
          </p:cNvPr>
          <p:cNvSpPr/>
          <p:nvPr/>
        </p:nvSpPr>
        <p:spPr>
          <a:xfrm>
            <a:off x="10132403" y="9885164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DBAA67-6F1D-4DF2-95F9-E15F53995533}"/>
              </a:ext>
            </a:extLst>
          </p:cNvPr>
          <p:cNvSpPr/>
          <p:nvPr/>
        </p:nvSpPr>
        <p:spPr>
          <a:xfrm>
            <a:off x="7794718" y="9441022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A6F34D-56EE-4F64-9F54-5BF678FA57C6}"/>
              </a:ext>
            </a:extLst>
          </p:cNvPr>
          <p:cNvSpPr/>
          <p:nvPr/>
        </p:nvSpPr>
        <p:spPr>
          <a:xfrm>
            <a:off x="5977784" y="9438142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5827D7-9F95-408B-A977-24FE15DFFDA7}"/>
              </a:ext>
            </a:extLst>
          </p:cNvPr>
          <p:cNvSpPr/>
          <p:nvPr/>
        </p:nvSpPr>
        <p:spPr>
          <a:xfrm>
            <a:off x="4152154" y="9448320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1A8EE4-5D4A-45BA-ADF5-15A1143C6575}"/>
              </a:ext>
            </a:extLst>
          </p:cNvPr>
          <p:cNvSpPr/>
          <p:nvPr/>
        </p:nvSpPr>
        <p:spPr>
          <a:xfrm>
            <a:off x="1824557" y="8995690"/>
            <a:ext cx="442452" cy="442452"/>
          </a:xfrm>
          <a:prstGeom prst="rect">
            <a:avLst/>
          </a:prstGeom>
          <a:noFill/>
          <a:ln w="28575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94946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3942278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Plutôt que d’avoir un poids de connexion pour chaque entrée, on a un poids de connexion par « pixel » du filtre de la carte de caractéristique.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Dans l’exemple précédent, considérons que la carte de caractéristique a appris à reconnaître une droite horizontale (plus foncé au-dessus haut).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On aurait alors, par exemple, un filtre ayant les poids suivants 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Et on obtiendrait l’activation linéaire (z) suivante pour la carte de caractéristiques 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z = 0 + 0 + 0</a:t>
            </a:r>
            <a:br>
              <a:rPr lang="fr-CA" sz="3600" dirty="0"/>
            </a:br>
            <a:r>
              <a:rPr lang="fr-CA" sz="3600" dirty="0"/>
              <a:t>	+ 2 + 2 + 2</a:t>
            </a:r>
            <a:br>
              <a:rPr lang="fr-CA" sz="3600" dirty="0"/>
            </a:br>
            <a:r>
              <a:rPr lang="fr-CA" sz="3600" dirty="0"/>
              <a:t>	+ 0 + 0 + 0</a:t>
            </a:r>
            <a:br>
              <a:rPr lang="fr-CA" sz="3600" dirty="0"/>
            </a:br>
            <a:r>
              <a:rPr lang="fr-CA" sz="3600" dirty="0"/>
              <a:t>	= 6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6CABE7-0D95-4C5A-A2B5-073703869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269411"/>
              </p:ext>
            </p:extLst>
          </p:nvPr>
        </p:nvGraphicFramePr>
        <p:xfrm>
          <a:off x="3001664" y="1447672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609B903C-27A8-45E3-96EA-8BBC6C2C83C4}"/>
              </a:ext>
            </a:extLst>
          </p:cNvPr>
          <p:cNvSpPr/>
          <p:nvPr/>
        </p:nvSpPr>
        <p:spPr>
          <a:xfrm>
            <a:off x="3001664" y="1447670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F1194441-960A-4019-AC4A-0BDBE83CB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57940"/>
              </p:ext>
            </p:extLst>
          </p:nvPr>
        </p:nvGraphicFramePr>
        <p:xfrm>
          <a:off x="4826221" y="143871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5" name="Rectangle 54">
            <a:extLst>
              <a:ext uri="{FF2B5EF4-FFF2-40B4-BE49-F238E27FC236}">
                <a16:creationId xmlns:a16="http://schemas.microsoft.com/office/drawing/2014/main" id="{0BAA8F4B-DE54-4743-BA3F-46CF6F665F63}"/>
              </a:ext>
            </a:extLst>
          </p:cNvPr>
          <p:cNvSpPr/>
          <p:nvPr/>
        </p:nvSpPr>
        <p:spPr>
          <a:xfrm>
            <a:off x="5196105" y="1446362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A05F022-4B81-4431-BD1E-DBC123F16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453030"/>
              </p:ext>
            </p:extLst>
          </p:nvPr>
        </p:nvGraphicFramePr>
        <p:xfrm>
          <a:off x="6640987" y="144636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3C85B120-0AF3-4EF8-BA74-A3F7DB458E35}"/>
              </a:ext>
            </a:extLst>
          </p:cNvPr>
          <p:cNvSpPr/>
          <p:nvPr/>
        </p:nvSpPr>
        <p:spPr>
          <a:xfrm>
            <a:off x="7359605" y="1462999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C6827678-9BB9-496D-A5E6-8CA3D1BD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32260"/>
              </p:ext>
            </p:extLst>
          </p:nvPr>
        </p:nvGraphicFramePr>
        <p:xfrm>
          <a:off x="3000282" y="318376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B868B7C3-76DB-4042-9AF6-E6CC568A4491}"/>
              </a:ext>
            </a:extLst>
          </p:cNvPr>
          <p:cNvSpPr/>
          <p:nvPr/>
        </p:nvSpPr>
        <p:spPr>
          <a:xfrm>
            <a:off x="3000282" y="3545693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B7929ABD-F508-411D-A307-04EB7F6AE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009559"/>
              </p:ext>
            </p:extLst>
          </p:nvPr>
        </p:nvGraphicFramePr>
        <p:xfrm>
          <a:off x="4826221" y="3191412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33A3A056-5DC1-4443-AF7B-8F00F637E35D}"/>
              </a:ext>
            </a:extLst>
          </p:cNvPr>
          <p:cNvSpPr/>
          <p:nvPr/>
        </p:nvSpPr>
        <p:spPr>
          <a:xfrm>
            <a:off x="5185530" y="3553345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E9D43F1B-A484-4B16-B47C-50EB32469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93142"/>
              </p:ext>
            </p:extLst>
          </p:nvPr>
        </p:nvGraphicFramePr>
        <p:xfrm>
          <a:off x="6639605" y="3183761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2442CD15-34FA-41C3-BA68-6F99F6BCF548}"/>
              </a:ext>
            </a:extLst>
          </p:cNvPr>
          <p:cNvSpPr/>
          <p:nvPr/>
        </p:nvSpPr>
        <p:spPr>
          <a:xfrm>
            <a:off x="7359605" y="3560997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25E89831-E20F-4B77-8BA4-47ACE643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93324"/>
              </p:ext>
            </p:extLst>
          </p:nvPr>
        </p:nvGraphicFramePr>
        <p:xfrm>
          <a:off x="3001664" y="4919850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DA28953C-65FD-45F6-A596-00040C8D7290}"/>
              </a:ext>
            </a:extLst>
          </p:cNvPr>
          <p:cNvSpPr/>
          <p:nvPr/>
        </p:nvSpPr>
        <p:spPr>
          <a:xfrm>
            <a:off x="3001664" y="5643732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EEA12D30-7DB0-46EE-9054-B5CA36A8A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66623"/>
              </p:ext>
            </p:extLst>
          </p:nvPr>
        </p:nvGraphicFramePr>
        <p:xfrm>
          <a:off x="4826221" y="4928810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5" name="Rectangle 74">
            <a:extLst>
              <a:ext uri="{FF2B5EF4-FFF2-40B4-BE49-F238E27FC236}">
                <a16:creationId xmlns:a16="http://schemas.microsoft.com/office/drawing/2014/main" id="{801D92E7-CBD1-4F4B-8281-95A1151398C4}"/>
              </a:ext>
            </a:extLst>
          </p:cNvPr>
          <p:cNvSpPr/>
          <p:nvPr/>
        </p:nvSpPr>
        <p:spPr>
          <a:xfrm>
            <a:off x="5185530" y="5652693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92E4847-4D06-4207-AC14-6FC1470EA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470539"/>
              </p:ext>
            </p:extLst>
          </p:nvPr>
        </p:nvGraphicFramePr>
        <p:xfrm>
          <a:off x="6639605" y="4921159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D21311A8-60F2-4D0B-B77C-1A141231DD16}"/>
              </a:ext>
            </a:extLst>
          </p:cNvPr>
          <p:cNvSpPr/>
          <p:nvPr/>
        </p:nvSpPr>
        <p:spPr>
          <a:xfrm>
            <a:off x="7359605" y="5660345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3863963-0CEC-430F-A7EA-3D4B910DD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75416"/>
              </p:ext>
            </p:extLst>
          </p:nvPr>
        </p:nvGraphicFramePr>
        <p:xfrm>
          <a:off x="3944671" y="9456948"/>
          <a:ext cx="881550" cy="92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75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440775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F05D677-3C56-4CA2-8DA4-1B2D776C6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30575"/>
              </p:ext>
            </p:extLst>
          </p:nvPr>
        </p:nvGraphicFramePr>
        <p:xfrm>
          <a:off x="4744450" y="11616848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937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RÉSEAUX DE NEURONES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907940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b="1" dirty="0"/>
              <a:t>Détecteurs de caractéristiques (</a:t>
            </a:r>
            <a:r>
              <a:rPr lang="fr-CA" sz="4000" b="1" dirty="0" err="1"/>
              <a:t>Hubel</a:t>
            </a:r>
            <a:r>
              <a:rPr lang="fr-CA" sz="4000" b="1" dirty="0"/>
              <a:t> &amp; Wiesel, 1959).</a:t>
            </a:r>
          </a:p>
          <a:p>
            <a:endParaRPr lang="fr-CA" sz="2000" b="1" dirty="0"/>
          </a:p>
          <a:p>
            <a:pPr marL="57150">
              <a:buClr>
                <a:srgbClr val="800000"/>
              </a:buClr>
              <a:buSzPct val="65000"/>
              <a:defRPr/>
            </a:pPr>
            <a:r>
              <a:rPr lang="en-US" sz="4000" dirty="0"/>
              <a:t>Orientation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Cellules simples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512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Directionalité</a:t>
            </a:r>
            <a:endParaRPr lang="en-US" sz="4000" dirty="0"/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Cellules complexes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513">
              <a:buClr>
                <a:srgbClr val="800000"/>
              </a:buClr>
              <a:buSzPct val="65000"/>
              <a:defRPr/>
            </a:pPr>
            <a:r>
              <a:rPr lang="en-US" sz="4000" dirty="0"/>
              <a:t>Par la suite…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Autres</a:t>
            </a:r>
            <a:r>
              <a:rPr lang="en-US" sz="3600" dirty="0"/>
              <a:t> cellules </a:t>
            </a:r>
            <a:br>
              <a:rPr lang="en-US" sz="3600" dirty="0"/>
            </a:br>
            <a:r>
              <a:rPr lang="en-US" sz="3600" dirty="0"/>
              <a:t>complexes/ens. de cellules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200" dirty="0"/>
              <a:t>Angles droits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200" dirty="0" err="1"/>
              <a:t>Courbes</a:t>
            </a:r>
            <a:r>
              <a:rPr lang="en-US" sz="3200" dirty="0"/>
              <a:t>…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000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Éléments</a:t>
            </a:r>
            <a:r>
              <a:rPr lang="en-US" sz="4000" dirty="0"/>
              <a:t> </a:t>
            </a:r>
            <a:r>
              <a:rPr lang="en-US" sz="4000" dirty="0" err="1"/>
              <a:t>primitifs</a:t>
            </a:r>
            <a:r>
              <a:rPr lang="en-US" sz="4000" dirty="0"/>
              <a:t>, </a:t>
            </a:r>
          </a:p>
          <a:p>
            <a:pPr marL="849600" lvl="1" indent="-3564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“Blocs de construction” pour la perception.</a:t>
            </a:r>
          </a:p>
          <a:p>
            <a:pPr marL="849600" lvl="1" indent="-3564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000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Objets</a:t>
            </a:r>
            <a:r>
              <a:rPr lang="en-US" sz="4000" dirty="0"/>
              <a:t> complexes: ensemble de </a:t>
            </a:r>
            <a:r>
              <a:rPr lang="en-US" sz="4000" dirty="0" err="1"/>
              <a:t>détecteurs</a:t>
            </a:r>
            <a:r>
              <a:rPr lang="en-US" sz="4000" dirty="0"/>
              <a:t>.</a:t>
            </a:r>
            <a:endParaRPr lang="fr-CA" sz="4800" b="1" dirty="0"/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86E8E7EC-7A78-43F1-A89F-F6B81E9C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7213" y="963647"/>
            <a:ext cx="4994787" cy="63991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9301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375761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CNN permettent de réduire drastiquement le nombre de paramètres à ajuster.</a:t>
            </a:r>
          </a:p>
          <a:p>
            <a:endParaRPr lang="fr-CA" sz="4000" dirty="0">
              <a:solidFill>
                <a:srgbClr val="C00000"/>
              </a:solidFill>
            </a:endParaRPr>
          </a:p>
          <a:p>
            <a:r>
              <a:rPr lang="fr-CA" sz="4000" dirty="0"/>
              <a:t>Les couches cachées sont construites sous la forme de cartes de caractéristiques (</a:t>
            </a:r>
            <a:r>
              <a:rPr lang="fr-CA" sz="4000" i="1" dirty="0" err="1"/>
              <a:t>feature</a:t>
            </a:r>
            <a:r>
              <a:rPr lang="fr-CA" sz="4000" i="1" dirty="0"/>
              <a:t> </a:t>
            </a:r>
            <a:r>
              <a:rPr lang="fr-CA" sz="4000" i="1" dirty="0" err="1"/>
              <a:t>maps</a:t>
            </a:r>
            <a:r>
              <a:rPr lang="fr-CA" sz="4000" dirty="0"/>
              <a:t>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Avec la même carte de caractéristique,          , mais l’entrée suivante, où il n’y a pas de droite horizontale… 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lvl="2"/>
            <a:endParaRPr lang="fr-CA" sz="40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Et on obtiendrait l’activation linéaire (z) suivante pour la carte de caractéristiques 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z = 0 + 0 + 0</a:t>
            </a:r>
            <a:br>
              <a:rPr lang="fr-CA" sz="3600" dirty="0"/>
            </a:br>
            <a:r>
              <a:rPr lang="fr-CA" sz="3600" dirty="0"/>
              <a:t>	+ 0 + 0 + 0</a:t>
            </a:r>
            <a:br>
              <a:rPr lang="fr-CA" sz="3600" dirty="0"/>
            </a:br>
            <a:r>
              <a:rPr lang="fr-CA" sz="3600" dirty="0"/>
              <a:t>	+ 0 + 0 + 0</a:t>
            </a:r>
            <a:br>
              <a:rPr lang="fr-CA" sz="3600" dirty="0"/>
            </a:br>
            <a:r>
              <a:rPr lang="fr-CA" sz="3600" dirty="0"/>
              <a:t>	= 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6CABE7-0D95-4C5A-A2B5-073703869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502463"/>
              </p:ext>
            </p:extLst>
          </p:nvPr>
        </p:nvGraphicFramePr>
        <p:xfrm>
          <a:off x="877896" y="5102816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609B903C-27A8-45E3-96EA-8BBC6C2C83C4}"/>
              </a:ext>
            </a:extLst>
          </p:cNvPr>
          <p:cNvSpPr/>
          <p:nvPr/>
        </p:nvSpPr>
        <p:spPr>
          <a:xfrm>
            <a:off x="877896" y="5102814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F1194441-960A-4019-AC4A-0BDBE83CB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583931"/>
              </p:ext>
            </p:extLst>
          </p:nvPr>
        </p:nvGraphicFramePr>
        <p:xfrm>
          <a:off x="2702453" y="509385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5" name="Rectangle 54">
            <a:extLst>
              <a:ext uri="{FF2B5EF4-FFF2-40B4-BE49-F238E27FC236}">
                <a16:creationId xmlns:a16="http://schemas.microsoft.com/office/drawing/2014/main" id="{0BAA8F4B-DE54-4743-BA3F-46CF6F665F63}"/>
              </a:ext>
            </a:extLst>
          </p:cNvPr>
          <p:cNvSpPr/>
          <p:nvPr/>
        </p:nvSpPr>
        <p:spPr>
          <a:xfrm>
            <a:off x="3072337" y="5101506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8A05F022-4B81-4431-BD1E-DBC123F16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071001"/>
              </p:ext>
            </p:extLst>
          </p:nvPr>
        </p:nvGraphicFramePr>
        <p:xfrm>
          <a:off x="4517219" y="510150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3C85B120-0AF3-4EF8-BA74-A3F7DB458E35}"/>
              </a:ext>
            </a:extLst>
          </p:cNvPr>
          <p:cNvSpPr/>
          <p:nvPr/>
        </p:nvSpPr>
        <p:spPr>
          <a:xfrm>
            <a:off x="5235837" y="5118143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C6827678-9BB9-496D-A5E6-8CA3D1BD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440840"/>
              </p:ext>
            </p:extLst>
          </p:nvPr>
        </p:nvGraphicFramePr>
        <p:xfrm>
          <a:off x="876514" y="683890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B868B7C3-76DB-4042-9AF6-E6CC568A4491}"/>
              </a:ext>
            </a:extLst>
          </p:cNvPr>
          <p:cNvSpPr/>
          <p:nvPr/>
        </p:nvSpPr>
        <p:spPr>
          <a:xfrm>
            <a:off x="876514" y="7200837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B7929ABD-F508-411D-A307-04EB7F6AE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967328"/>
              </p:ext>
            </p:extLst>
          </p:nvPr>
        </p:nvGraphicFramePr>
        <p:xfrm>
          <a:off x="2702453" y="6846556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33A3A056-5DC1-4443-AF7B-8F00F637E35D}"/>
              </a:ext>
            </a:extLst>
          </p:cNvPr>
          <p:cNvSpPr/>
          <p:nvPr/>
        </p:nvSpPr>
        <p:spPr>
          <a:xfrm>
            <a:off x="3061762" y="7208489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E9D43F1B-A484-4B16-B47C-50EB32469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4304"/>
              </p:ext>
            </p:extLst>
          </p:nvPr>
        </p:nvGraphicFramePr>
        <p:xfrm>
          <a:off x="4515837" y="6838905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2442CD15-34FA-41C3-BA68-6F99F6BCF548}"/>
              </a:ext>
            </a:extLst>
          </p:cNvPr>
          <p:cNvSpPr/>
          <p:nvPr/>
        </p:nvSpPr>
        <p:spPr>
          <a:xfrm>
            <a:off x="5235837" y="7216141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25E89831-E20F-4B77-8BA4-47ACE6432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101223"/>
              </p:ext>
            </p:extLst>
          </p:nvPr>
        </p:nvGraphicFramePr>
        <p:xfrm>
          <a:off x="877896" y="8574994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DA28953C-65FD-45F6-A596-00040C8D7290}"/>
              </a:ext>
            </a:extLst>
          </p:cNvPr>
          <p:cNvSpPr/>
          <p:nvPr/>
        </p:nvSpPr>
        <p:spPr>
          <a:xfrm>
            <a:off x="877896" y="9298876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EEA12D30-7DB0-46EE-9054-B5CA36A8A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162840"/>
              </p:ext>
            </p:extLst>
          </p:nvPr>
        </p:nvGraphicFramePr>
        <p:xfrm>
          <a:off x="2702453" y="8583954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5" name="Rectangle 74">
            <a:extLst>
              <a:ext uri="{FF2B5EF4-FFF2-40B4-BE49-F238E27FC236}">
                <a16:creationId xmlns:a16="http://schemas.microsoft.com/office/drawing/2014/main" id="{801D92E7-CBD1-4F4B-8281-95A1151398C4}"/>
              </a:ext>
            </a:extLst>
          </p:cNvPr>
          <p:cNvSpPr/>
          <p:nvPr/>
        </p:nvSpPr>
        <p:spPr>
          <a:xfrm>
            <a:off x="3061762" y="9307837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92E4847-4D06-4207-AC14-6FC1470EA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615986"/>
              </p:ext>
            </p:extLst>
          </p:nvPr>
        </p:nvGraphicFramePr>
        <p:xfrm>
          <a:off x="4515837" y="8576303"/>
          <a:ext cx="14400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6072461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367356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D21311A8-60F2-4D0B-B77C-1A141231DD16}"/>
              </a:ext>
            </a:extLst>
          </p:cNvPr>
          <p:cNvSpPr/>
          <p:nvPr/>
        </p:nvSpPr>
        <p:spPr>
          <a:xfrm>
            <a:off x="5235837" y="9315489"/>
            <a:ext cx="721382" cy="723869"/>
          </a:xfrm>
          <a:prstGeom prst="rect">
            <a:avLst/>
          </a:prstGeom>
          <a:noFill/>
          <a:ln w="76200">
            <a:solidFill>
              <a:srgbClr val="006D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B3863963-0CEC-430F-A7EA-3D4B910DD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345221"/>
              </p:ext>
            </p:extLst>
          </p:nvPr>
        </p:nvGraphicFramePr>
        <p:xfrm>
          <a:off x="8275859" y="3266062"/>
          <a:ext cx="881550" cy="927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775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440775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463894"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b="1" dirty="0">
                          <a:solidFill>
                            <a:srgbClr val="006D2C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6D2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72648F9-847D-4C21-A1F7-FDAFEF30D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70568"/>
              </p:ext>
            </p:extLst>
          </p:nvPr>
        </p:nvGraphicFramePr>
        <p:xfrm>
          <a:off x="4492458" y="11414822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192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49518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On voit donc que la carte de caractéristique précédente envoie une plus grande activation dans le cas où une ligne horizontale dans ses entrées (i.e. détecte une ligne horizontale).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Ici, les 4 poids de connexions reflétant la ligne horizontale auraient normalement été appris à l’aide d’une rétropropagation de l’erreur.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Notons qu’ici, on a seulement 4 poids de connexions plutôt que les 16 qui seraient requis si chaque pixel avait son propre poids de connexion.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La première couche cachée évolue donc à travers l’entraînement de manière à inclure un ensemble de cartes de caractéristiques de base.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Plus on avance vers la couche de sortie dans la séquence de couches cachées, plus les caractéristiques représentées sont complexes,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Ex.: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</p:txBody>
      </p:sp>
      <p:pic>
        <p:nvPicPr>
          <p:cNvPr id="2052" name="Picture 4" descr="https://miro.medium.com/max/1719/1*fLGuAUT5imTIGAeA4zzaWA.png">
            <a:extLst>
              <a:ext uri="{FF2B5EF4-FFF2-40B4-BE49-F238E27FC236}">
                <a16:creationId xmlns:a16="http://schemas.microsoft.com/office/drawing/2014/main" id="{0FCB4325-A58A-4865-A83E-0CB211435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91351"/>
            <a:ext cx="12192000" cy="665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588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37207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De manière à réduire encore le nombre de paramètres, on insère généralement des couches de  « </a:t>
            </a:r>
            <a:r>
              <a:rPr lang="fr-CA" sz="3600" i="1" dirty="0" err="1"/>
              <a:t>pooling</a:t>
            </a:r>
            <a:r>
              <a:rPr lang="fr-CA" sz="3600" dirty="0"/>
              <a:t> » entre les couches de convolution.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1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dirty="0"/>
              <a:t>Une couche de </a:t>
            </a:r>
            <a:r>
              <a:rPr lang="fr-CA" sz="3600" i="1" dirty="0" err="1"/>
              <a:t>pooling</a:t>
            </a:r>
            <a:r>
              <a:rPr lang="fr-CA" sz="3600" dirty="0"/>
              <a:t> réduit la taille d’une carte de caractéristiques en résumant plusieurs pixels voisins à l’aide d’une seule valeur: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2000" i="1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Deux formes communes de </a:t>
            </a:r>
            <a:r>
              <a:rPr lang="fr-CA" sz="3600" dirty="0" err="1"/>
              <a:t>pooling</a:t>
            </a:r>
            <a:r>
              <a:rPr lang="fr-CA" sz="3600" dirty="0"/>
              <a:t>: </a:t>
            </a:r>
          </a:p>
          <a:p>
            <a:pPr marL="3314700" lvl="6" indent="-571500">
              <a:buFont typeface="Wingdings" panose="05000000000000000000" pitchFamily="2" charset="2"/>
              <a:buChar char="Ø"/>
            </a:pPr>
            <a:r>
              <a:rPr lang="fr-CA" sz="3600" dirty="0"/>
              <a:t>Remplacer les pixels voisins par leur moyenne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 err="1"/>
              <a:t>average</a:t>
            </a:r>
            <a:r>
              <a:rPr lang="fr-CA" sz="3600" i="1" dirty="0"/>
              <a:t> </a:t>
            </a:r>
            <a:r>
              <a:rPr lang="fr-CA" sz="3600" i="1" dirty="0" err="1"/>
              <a:t>pooling</a:t>
            </a:r>
            <a:r>
              <a:rPr lang="fr-CA" sz="3600" dirty="0"/>
              <a:t>)</a:t>
            </a:r>
            <a:r>
              <a:rPr lang="fr-CA" sz="3600" i="1" dirty="0"/>
              <a:t>.</a:t>
            </a:r>
          </a:p>
          <a:p>
            <a:pPr marL="3314700" lvl="6" indent="-571500">
              <a:buFont typeface="Wingdings" panose="05000000000000000000" pitchFamily="2" charset="2"/>
              <a:buChar char="Ø"/>
            </a:pPr>
            <a:r>
              <a:rPr lang="fr-CA" sz="3600" dirty="0"/>
              <a:t>Remplacer les pixels voisins par leur maximum</a:t>
            </a:r>
            <a:br>
              <a:rPr lang="fr-CA" sz="3600" dirty="0"/>
            </a:br>
            <a:r>
              <a:rPr lang="fr-CA" sz="3600" dirty="0"/>
              <a:t>(</a:t>
            </a:r>
            <a:r>
              <a:rPr lang="fr-CA" sz="3600" i="1" dirty="0"/>
              <a:t>max </a:t>
            </a:r>
            <a:r>
              <a:rPr lang="fr-CA" sz="3600" i="1" dirty="0" err="1"/>
              <a:t>pooling</a:t>
            </a:r>
            <a:r>
              <a:rPr lang="fr-CA" sz="3600" dirty="0"/>
              <a:t>).</a:t>
            </a:r>
          </a:p>
          <a:p>
            <a:pPr marL="3314700" lvl="6" indent="-571500">
              <a:buFont typeface="Wingdings" panose="05000000000000000000" pitchFamily="2" charset="2"/>
              <a:buChar char="Ø"/>
            </a:pPr>
            <a:endParaRPr lang="fr-CA" sz="20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Voici un ex. d’</a:t>
            </a:r>
            <a:r>
              <a:rPr lang="fr-CA" sz="3600" i="1" dirty="0" err="1"/>
              <a:t>average</a:t>
            </a:r>
            <a:r>
              <a:rPr lang="fr-CA" sz="3600" i="1" dirty="0"/>
              <a:t> </a:t>
            </a:r>
            <a:r>
              <a:rPr lang="fr-CA" sz="3600" i="1" dirty="0" err="1"/>
              <a:t>pooling</a:t>
            </a:r>
            <a:r>
              <a:rPr lang="fr-CA" sz="3600" i="1" dirty="0"/>
              <a:t> </a:t>
            </a:r>
            <a:r>
              <a:rPr lang="fr-CA" sz="3600" dirty="0"/>
              <a:t>:</a:t>
            </a:r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pPr marL="2400300" lvl="4" indent="-571500">
              <a:buFont typeface="Wingdings" panose="05000000000000000000" pitchFamily="2" charset="2"/>
              <a:buChar char="Ø"/>
            </a:pPr>
            <a:r>
              <a:rPr lang="fr-CA" sz="3600" dirty="0"/>
              <a:t>Voici un ex. de </a:t>
            </a:r>
            <a:r>
              <a:rPr lang="fr-CA" sz="3600" i="1" dirty="0"/>
              <a:t>max </a:t>
            </a:r>
            <a:r>
              <a:rPr lang="fr-CA" sz="3600" i="1" dirty="0" err="1"/>
              <a:t>pooling</a:t>
            </a:r>
            <a:r>
              <a:rPr lang="fr-CA" sz="3600" i="1" dirty="0"/>
              <a:t> </a:t>
            </a:r>
            <a:r>
              <a:rPr lang="fr-CA" sz="3600" dirty="0"/>
              <a:t>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DD74BA-A207-4454-961C-6210E4DB2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160572"/>
              </p:ext>
            </p:extLst>
          </p:nvPr>
        </p:nvGraphicFramePr>
        <p:xfrm>
          <a:off x="1159323" y="7858546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A8910BC-7FA3-43F9-88B6-B76DC4C57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103194"/>
              </p:ext>
            </p:extLst>
          </p:nvPr>
        </p:nvGraphicFramePr>
        <p:xfrm>
          <a:off x="10194489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771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801771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71D6289-70FC-4129-B595-59E6B54CA8BB}"/>
              </a:ext>
            </a:extLst>
          </p:cNvPr>
          <p:cNvSpPr/>
          <p:nvPr/>
        </p:nvSpPr>
        <p:spPr>
          <a:xfrm>
            <a:off x="1168271" y="7858546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E742D3B-AAE3-495D-9B40-230AB041B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19024"/>
              </p:ext>
            </p:extLst>
          </p:nvPr>
        </p:nvGraphicFramePr>
        <p:xfrm>
          <a:off x="3124278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2D2FFCB-BB99-476E-87D4-AAEE7D842263}"/>
              </a:ext>
            </a:extLst>
          </p:cNvPr>
          <p:cNvSpPr/>
          <p:nvPr/>
        </p:nvSpPr>
        <p:spPr>
          <a:xfrm>
            <a:off x="3661720" y="7831374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9A2DC92-FE89-4D50-A36C-8F6FA5EA4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772950"/>
              </p:ext>
            </p:extLst>
          </p:nvPr>
        </p:nvGraphicFramePr>
        <p:xfrm>
          <a:off x="7028909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B479F14-2DED-48D2-8B81-01BD7D988972}"/>
              </a:ext>
            </a:extLst>
          </p:cNvPr>
          <p:cNvSpPr/>
          <p:nvPr/>
        </p:nvSpPr>
        <p:spPr>
          <a:xfrm>
            <a:off x="7566351" y="8370861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A23E7D-17E0-42A0-9E28-DEF76F17E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055330"/>
              </p:ext>
            </p:extLst>
          </p:nvPr>
        </p:nvGraphicFramePr>
        <p:xfrm>
          <a:off x="5080285" y="7831374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3DD3BF9-8F30-4C03-B82F-54EB00CB5859}"/>
              </a:ext>
            </a:extLst>
          </p:cNvPr>
          <p:cNvSpPr/>
          <p:nvPr/>
        </p:nvSpPr>
        <p:spPr>
          <a:xfrm>
            <a:off x="5093625" y="8394137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A3A3A3-5507-48A4-AEAF-D8108B1593F4}"/>
              </a:ext>
            </a:extLst>
          </p:cNvPr>
          <p:cNvSpPr/>
          <p:nvPr/>
        </p:nvSpPr>
        <p:spPr>
          <a:xfrm>
            <a:off x="9052792" y="8193879"/>
            <a:ext cx="828628" cy="8616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58FA1DFB-EE76-4FA2-A0AF-2092DF9AB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142430"/>
              </p:ext>
            </p:extLst>
          </p:nvPr>
        </p:nvGraphicFramePr>
        <p:xfrm>
          <a:off x="1159323" y="10724649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3B3CDFF-F794-4129-90EC-40BA62B3D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767817"/>
              </p:ext>
            </p:extLst>
          </p:nvPr>
        </p:nvGraphicFramePr>
        <p:xfrm>
          <a:off x="10194489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771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801771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</a:tblGrid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820869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C92D720-3E53-4747-9DBB-52261797B22B}"/>
              </a:ext>
            </a:extLst>
          </p:cNvPr>
          <p:cNvSpPr/>
          <p:nvPr/>
        </p:nvSpPr>
        <p:spPr>
          <a:xfrm>
            <a:off x="1168271" y="10724649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460328-F454-4562-BC2B-8593705ED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305512"/>
              </p:ext>
            </p:extLst>
          </p:nvPr>
        </p:nvGraphicFramePr>
        <p:xfrm>
          <a:off x="3124278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FCBC8703-219B-4A4A-9547-E03124C12E6E}"/>
              </a:ext>
            </a:extLst>
          </p:cNvPr>
          <p:cNvSpPr/>
          <p:nvPr/>
        </p:nvSpPr>
        <p:spPr>
          <a:xfrm>
            <a:off x="3661720" y="10697477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DEAC73F-DA28-453B-B271-559033ADB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557229"/>
              </p:ext>
            </p:extLst>
          </p:nvPr>
        </p:nvGraphicFramePr>
        <p:xfrm>
          <a:off x="7028909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D802C506-E878-4CFB-8D6B-AE40658DDA55}"/>
              </a:ext>
            </a:extLst>
          </p:cNvPr>
          <p:cNvSpPr/>
          <p:nvPr/>
        </p:nvSpPr>
        <p:spPr>
          <a:xfrm>
            <a:off x="7566351" y="11236964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6D4CF61D-528B-4C18-82DA-32EE36575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231987"/>
              </p:ext>
            </p:extLst>
          </p:nvPr>
        </p:nvGraphicFramePr>
        <p:xfrm>
          <a:off x="5080285" y="10697477"/>
          <a:ext cx="1603542" cy="1641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14">
                  <a:extLst>
                    <a:ext uri="{9D8B030D-6E8A-4147-A177-3AD203B41FA5}">
                      <a16:colId xmlns:a16="http://schemas.microsoft.com/office/drawing/2014/main" val="3930098885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142843548"/>
                    </a:ext>
                  </a:extLst>
                </a:gridCol>
                <a:gridCol w="534514">
                  <a:extLst>
                    <a:ext uri="{9D8B030D-6E8A-4147-A177-3AD203B41FA5}">
                      <a16:colId xmlns:a16="http://schemas.microsoft.com/office/drawing/2014/main" val="2497144392"/>
                    </a:ext>
                  </a:extLst>
                </a:gridCol>
              </a:tblGrid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91576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43369"/>
                  </a:ext>
                </a:extLst>
              </a:tr>
              <a:tr h="543066"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7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135766" marR="135766" marT="67883" marB="678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50636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F3FAB58D-FEF4-40A3-A049-E1FB5AD823DE}"/>
              </a:ext>
            </a:extLst>
          </p:cNvPr>
          <p:cNvSpPr/>
          <p:nvPr/>
        </p:nvSpPr>
        <p:spPr>
          <a:xfrm>
            <a:off x="5093625" y="11260240"/>
            <a:ext cx="1073483" cy="10789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F775461-6ED5-478D-833A-A0F24DD8381D}"/>
              </a:ext>
            </a:extLst>
          </p:cNvPr>
          <p:cNvSpPr/>
          <p:nvPr/>
        </p:nvSpPr>
        <p:spPr>
          <a:xfrm>
            <a:off x="9052792" y="11059982"/>
            <a:ext cx="828628" cy="86162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7371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 RÉSEAUX DE NEURONES CONVOLUTIFS (CNN)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341632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3600" dirty="0"/>
              <a:t>Enfin, de manière à apprendre des catégories, on ajoute généralement des couches cachées dites </a:t>
            </a:r>
            <a:r>
              <a:rPr lang="fr-CA" sz="3600" i="1" dirty="0" err="1"/>
              <a:t>fully</a:t>
            </a:r>
            <a:r>
              <a:rPr lang="fr-CA" sz="3600" i="1" dirty="0"/>
              <a:t> </a:t>
            </a:r>
            <a:r>
              <a:rPr lang="fr-CA" sz="3600" i="1" dirty="0" err="1"/>
              <a:t>connected</a:t>
            </a:r>
            <a:r>
              <a:rPr lang="fr-CA" sz="3600" dirty="0"/>
              <a:t> (entièrement connectées) juste avant la couche de sortie (e.g. perceptron à plusieurs couches ; </a:t>
            </a:r>
            <a:r>
              <a:rPr lang="fr-CA" sz="3600" i="1" dirty="0" err="1"/>
              <a:t>multilayer</a:t>
            </a:r>
            <a:r>
              <a:rPr lang="fr-CA" sz="3600" i="1" dirty="0"/>
              <a:t> perceptron</a:t>
            </a:r>
            <a:r>
              <a:rPr lang="fr-CA" sz="3600" dirty="0"/>
              <a:t>)</a:t>
            </a:r>
          </a:p>
          <a:p>
            <a:endParaRPr lang="fr-CA" sz="3600" dirty="0"/>
          </a:p>
          <a:p>
            <a:r>
              <a:rPr lang="fr-CA" sz="3600" dirty="0"/>
              <a:t>Voici une forme classique de CNN complet :</a:t>
            </a:r>
          </a:p>
        </p:txBody>
      </p:sp>
      <p:pic>
        <p:nvPicPr>
          <p:cNvPr id="6146" name="Picture 2" descr="Résultats de recherche d'images pour « convolutional neural network »">
            <a:extLst>
              <a:ext uri="{FF2B5EF4-FFF2-40B4-BE49-F238E27FC236}">
                <a16:creationId xmlns:a16="http://schemas.microsoft.com/office/drawing/2014/main" id="{E204DA5D-085B-4EAA-B169-268D71481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7810" y="3689914"/>
            <a:ext cx="13360334" cy="49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502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</p:spTree>
    <p:extLst>
      <p:ext uri="{BB962C8B-B14F-4D97-AF65-F5344CB8AC3E}">
        <p14:creationId xmlns:p14="http://schemas.microsoft.com/office/powerpoint/2010/main" val="2851382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495520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Un autre champ dans lequel les réseaux de neurones excellent est le traitement de séquences d’informations.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Ex. : traduction du langage.</a:t>
            </a:r>
          </a:p>
          <a:p>
            <a:endParaRPr lang="fr-CA" sz="4000" dirty="0"/>
          </a:p>
          <a:p>
            <a:r>
              <a:rPr lang="fr-CA" sz="4000" dirty="0"/>
              <a:t>Construisons un RNN à partir d’un perceptron multicouches pour comprendre la différence fondamentale.</a:t>
            </a:r>
          </a:p>
          <a:p>
            <a:endParaRPr lang="fr-CA" sz="4000" dirty="0"/>
          </a:p>
          <a:p>
            <a:r>
              <a:rPr lang="fr-CA" sz="4000" dirty="0"/>
              <a:t>Perceptron multicouche 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41C0FC-BB81-4599-B13E-833C1D8C7199}"/>
              </a:ext>
            </a:extLst>
          </p:cNvPr>
          <p:cNvSpPr/>
          <p:nvPr/>
        </p:nvSpPr>
        <p:spPr>
          <a:xfrm>
            <a:off x="396656" y="10672918"/>
            <a:ext cx="3775587" cy="1380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672123-4462-4EE9-BD75-B59865202E14}"/>
              </a:ext>
            </a:extLst>
          </p:cNvPr>
          <p:cNvSpPr/>
          <p:nvPr/>
        </p:nvSpPr>
        <p:spPr>
          <a:xfrm>
            <a:off x="603134" y="10849900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4FAF9C-8B73-4268-A892-ECBD7D4B1966}"/>
              </a:ext>
            </a:extLst>
          </p:cNvPr>
          <p:cNvSpPr/>
          <p:nvPr/>
        </p:nvSpPr>
        <p:spPr>
          <a:xfrm>
            <a:off x="1645353" y="10849899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EB3CE4-EF8C-4568-AA42-C84FA348BE32}"/>
              </a:ext>
            </a:extLst>
          </p:cNvPr>
          <p:cNvSpPr/>
          <p:nvPr/>
        </p:nvSpPr>
        <p:spPr>
          <a:xfrm>
            <a:off x="3337729" y="10849899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C5303-30EA-4887-AE1D-24F4076819DB}"/>
              </a:ext>
            </a:extLst>
          </p:cNvPr>
          <p:cNvSpPr txBox="1"/>
          <p:nvPr/>
        </p:nvSpPr>
        <p:spPr>
          <a:xfrm>
            <a:off x="2515507" y="10494069"/>
            <a:ext cx="725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dirty="0"/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A8FC58-14F6-4DBB-9049-1D82BA7D3DBA}"/>
              </a:ext>
            </a:extLst>
          </p:cNvPr>
          <p:cNvSpPr txBox="1"/>
          <p:nvPr/>
        </p:nvSpPr>
        <p:spPr>
          <a:xfrm>
            <a:off x="1538749" y="11573444"/>
            <a:ext cx="165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/>
              <a:t>Entrées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31404C-08BD-4261-B0E5-2122A5A42D32}"/>
              </a:ext>
            </a:extLst>
          </p:cNvPr>
          <p:cNvSpPr/>
          <p:nvPr/>
        </p:nvSpPr>
        <p:spPr>
          <a:xfrm>
            <a:off x="381001" y="7839197"/>
            <a:ext cx="3775587" cy="1422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2986ED-DC8A-48D4-969D-ABA2C27F2393}"/>
              </a:ext>
            </a:extLst>
          </p:cNvPr>
          <p:cNvSpPr/>
          <p:nvPr/>
        </p:nvSpPr>
        <p:spPr>
          <a:xfrm>
            <a:off x="587479" y="8016178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B8B5D3-FDC5-4116-80C8-B0CF07032350}"/>
              </a:ext>
            </a:extLst>
          </p:cNvPr>
          <p:cNvSpPr/>
          <p:nvPr/>
        </p:nvSpPr>
        <p:spPr>
          <a:xfrm>
            <a:off x="1629698" y="8016177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8D1219D-0978-4F7F-970A-1150383BC247}"/>
              </a:ext>
            </a:extLst>
          </p:cNvPr>
          <p:cNvSpPr/>
          <p:nvPr/>
        </p:nvSpPr>
        <p:spPr>
          <a:xfrm>
            <a:off x="3322074" y="8016177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B44A62-726C-476A-AFE6-521522584767}"/>
              </a:ext>
            </a:extLst>
          </p:cNvPr>
          <p:cNvSpPr txBox="1"/>
          <p:nvPr/>
        </p:nvSpPr>
        <p:spPr>
          <a:xfrm>
            <a:off x="2499852" y="7660347"/>
            <a:ext cx="725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4A37A8-09DF-4F50-85C5-5794A54BD520}"/>
              </a:ext>
            </a:extLst>
          </p:cNvPr>
          <p:cNvSpPr txBox="1"/>
          <p:nvPr/>
        </p:nvSpPr>
        <p:spPr>
          <a:xfrm>
            <a:off x="392167" y="8794797"/>
            <a:ext cx="3775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/>
              <a:t>Couche cachée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32DB68-02F0-479E-BF73-05018E65BDBC}"/>
              </a:ext>
            </a:extLst>
          </p:cNvPr>
          <p:cNvCxnSpPr>
            <a:cxnSpLocks/>
          </p:cNvCxnSpPr>
          <p:nvPr/>
        </p:nvCxnSpPr>
        <p:spPr>
          <a:xfrm flipH="1" flipV="1">
            <a:off x="983227" y="9255365"/>
            <a:ext cx="1063729" cy="14175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8B15091-08E1-43D4-B88B-FD81B14FB62B}"/>
              </a:ext>
            </a:extLst>
          </p:cNvPr>
          <p:cNvSpPr/>
          <p:nvPr/>
        </p:nvSpPr>
        <p:spPr>
          <a:xfrm>
            <a:off x="408041" y="4976720"/>
            <a:ext cx="3775587" cy="1502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16BA883-B4A7-4F26-B5BC-C605E9CF0A2E}"/>
              </a:ext>
            </a:extLst>
          </p:cNvPr>
          <p:cNvSpPr/>
          <p:nvPr/>
        </p:nvSpPr>
        <p:spPr>
          <a:xfrm>
            <a:off x="614519" y="5144331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D449503-AB26-4EB4-A781-1059FCD0DB75}"/>
              </a:ext>
            </a:extLst>
          </p:cNvPr>
          <p:cNvSpPr/>
          <p:nvPr/>
        </p:nvSpPr>
        <p:spPr>
          <a:xfrm>
            <a:off x="1656738" y="5144330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A8A73A-56C0-4634-898F-A99CBF4B8B13}"/>
              </a:ext>
            </a:extLst>
          </p:cNvPr>
          <p:cNvSpPr/>
          <p:nvPr/>
        </p:nvSpPr>
        <p:spPr>
          <a:xfrm>
            <a:off x="3349114" y="5144330"/>
            <a:ext cx="737419" cy="7374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5E5B89-FD88-4333-8875-229631AE6CE9}"/>
              </a:ext>
            </a:extLst>
          </p:cNvPr>
          <p:cNvSpPr txBox="1"/>
          <p:nvPr/>
        </p:nvSpPr>
        <p:spPr>
          <a:xfrm>
            <a:off x="2526892" y="4788500"/>
            <a:ext cx="725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6600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7D9C6C-7E6A-4CDD-AA60-881526563C49}"/>
              </a:ext>
            </a:extLst>
          </p:cNvPr>
          <p:cNvSpPr txBox="1"/>
          <p:nvPr/>
        </p:nvSpPr>
        <p:spPr>
          <a:xfrm>
            <a:off x="1467466" y="5944952"/>
            <a:ext cx="1656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/>
              <a:t>Sorties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3C6FF7-0BDD-468A-B1AB-844C12A7DFE8}"/>
              </a:ext>
            </a:extLst>
          </p:cNvPr>
          <p:cNvCxnSpPr/>
          <p:nvPr/>
        </p:nvCxnSpPr>
        <p:spPr>
          <a:xfrm flipH="1" flipV="1">
            <a:off x="915855" y="9290958"/>
            <a:ext cx="15655" cy="14166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8D019E-3B4D-423B-8BF2-65AB26FAD99C}"/>
              </a:ext>
            </a:extLst>
          </p:cNvPr>
          <p:cNvCxnSpPr>
            <a:cxnSpLocks/>
          </p:cNvCxnSpPr>
          <p:nvPr/>
        </p:nvCxnSpPr>
        <p:spPr>
          <a:xfrm flipV="1">
            <a:off x="964016" y="9195466"/>
            <a:ext cx="756769" cy="15177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D45B6C-33E0-402F-8A3B-8CD482B4A048}"/>
              </a:ext>
            </a:extLst>
          </p:cNvPr>
          <p:cNvCxnSpPr>
            <a:cxnSpLocks/>
          </p:cNvCxnSpPr>
          <p:nvPr/>
        </p:nvCxnSpPr>
        <p:spPr>
          <a:xfrm flipV="1">
            <a:off x="1003347" y="9254461"/>
            <a:ext cx="2345767" cy="1458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6982A5D-86F2-477A-B4F1-8F3B1D73DED1}"/>
              </a:ext>
            </a:extLst>
          </p:cNvPr>
          <p:cNvCxnSpPr>
            <a:cxnSpLocks/>
          </p:cNvCxnSpPr>
          <p:nvPr/>
        </p:nvCxnSpPr>
        <p:spPr>
          <a:xfrm flipH="1" flipV="1">
            <a:off x="1979842" y="9232942"/>
            <a:ext cx="67113" cy="1380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EC10694-C035-435A-A196-8118A669DF67}"/>
              </a:ext>
            </a:extLst>
          </p:cNvPr>
          <p:cNvCxnSpPr>
            <a:cxnSpLocks/>
          </p:cNvCxnSpPr>
          <p:nvPr/>
        </p:nvCxnSpPr>
        <p:spPr>
          <a:xfrm flipV="1">
            <a:off x="1987669" y="9351208"/>
            <a:ext cx="1548665" cy="13512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0158D6-195D-4C1A-AD9E-9D136FCDB9F8}"/>
              </a:ext>
            </a:extLst>
          </p:cNvPr>
          <p:cNvCxnSpPr>
            <a:cxnSpLocks/>
          </p:cNvCxnSpPr>
          <p:nvPr/>
        </p:nvCxnSpPr>
        <p:spPr>
          <a:xfrm flipH="1" flipV="1">
            <a:off x="3755403" y="9315265"/>
            <a:ext cx="4345" cy="1297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AE078E-D4B9-41CA-9D01-273F136735CA}"/>
              </a:ext>
            </a:extLst>
          </p:cNvPr>
          <p:cNvCxnSpPr>
            <a:cxnSpLocks/>
          </p:cNvCxnSpPr>
          <p:nvPr/>
        </p:nvCxnSpPr>
        <p:spPr>
          <a:xfrm flipH="1" flipV="1">
            <a:off x="2279961" y="9315264"/>
            <a:ext cx="1423634" cy="13281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88B8E92-2D09-49F5-8D0F-412B8638B112}"/>
              </a:ext>
            </a:extLst>
          </p:cNvPr>
          <p:cNvCxnSpPr>
            <a:cxnSpLocks/>
          </p:cNvCxnSpPr>
          <p:nvPr/>
        </p:nvCxnSpPr>
        <p:spPr>
          <a:xfrm flipH="1" flipV="1">
            <a:off x="1190567" y="9285767"/>
            <a:ext cx="2546538" cy="1327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88CFC85-EF01-49D2-A7D4-E3632D4F39D1}"/>
              </a:ext>
            </a:extLst>
          </p:cNvPr>
          <p:cNvCxnSpPr>
            <a:cxnSpLocks/>
          </p:cNvCxnSpPr>
          <p:nvPr/>
        </p:nvCxnSpPr>
        <p:spPr>
          <a:xfrm flipH="1" flipV="1">
            <a:off x="986528" y="6455718"/>
            <a:ext cx="1063729" cy="14175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9EEBA54-50C1-45DA-BE02-F2A9A855B13E}"/>
              </a:ext>
            </a:extLst>
          </p:cNvPr>
          <p:cNvCxnSpPr/>
          <p:nvPr/>
        </p:nvCxnSpPr>
        <p:spPr>
          <a:xfrm flipH="1" flipV="1">
            <a:off x="919156" y="6491311"/>
            <a:ext cx="15655" cy="14166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46FB3D8-7182-47E7-8274-54F65857017E}"/>
              </a:ext>
            </a:extLst>
          </p:cNvPr>
          <p:cNvCxnSpPr>
            <a:cxnSpLocks/>
          </p:cNvCxnSpPr>
          <p:nvPr/>
        </p:nvCxnSpPr>
        <p:spPr>
          <a:xfrm flipV="1">
            <a:off x="967317" y="6395819"/>
            <a:ext cx="756769" cy="15177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C996904-BD4D-4D17-9BED-DC3B2F8C552B}"/>
              </a:ext>
            </a:extLst>
          </p:cNvPr>
          <p:cNvCxnSpPr>
            <a:cxnSpLocks/>
          </p:cNvCxnSpPr>
          <p:nvPr/>
        </p:nvCxnSpPr>
        <p:spPr>
          <a:xfrm flipV="1">
            <a:off x="1006648" y="6454814"/>
            <a:ext cx="2345767" cy="14587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A5C879C-6843-42D1-973F-BF0CC1F53B9C}"/>
              </a:ext>
            </a:extLst>
          </p:cNvPr>
          <p:cNvCxnSpPr>
            <a:cxnSpLocks/>
          </p:cNvCxnSpPr>
          <p:nvPr/>
        </p:nvCxnSpPr>
        <p:spPr>
          <a:xfrm flipH="1" flipV="1">
            <a:off x="1983143" y="6433295"/>
            <a:ext cx="67113" cy="1380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1E80A04-FD3D-446F-A777-A8D293DF1A73}"/>
              </a:ext>
            </a:extLst>
          </p:cNvPr>
          <p:cNvCxnSpPr>
            <a:cxnSpLocks/>
          </p:cNvCxnSpPr>
          <p:nvPr/>
        </p:nvCxnSpPr>
        <p:spPr>
          <a:xfrm flipV="1">
            <a:off x="1990970" y="6551561"/>
            <a:ext cx="1548665" cy="13512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94ECAE3-6A07-4078-AEFF-E29F2054BBCE}"/>
              </a:ext>
            </a:extLst>
          </p:cNvPr>
          <p:cNvCxnSpPr>
            <a:cxnSpLocks/>
          </p:cNvCxnSpPr>
          <p:nvPr/>
        </p:nvCxnSpPr>
        <p:spPr>
          <a:xfrm flipH="1" flipV="1">
            <a:off x="3758704" y="6515618"/>
            <a:ext cx="4345" cy="1297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664B61-A190-47B9-9541-43AE5DF5100C}"/>
              </a:ext>
            </a:extLst>
          </p:cNvPr>
          <p:cNvCxnSpPr>
            <a:cxnSpLocks/>
          </p:cNvCxnSpPr>
          <p:nvPr/>
        </p:nvCxnSpPr>
        <p:spPr>
          <a:xfrm flipH="1" flipV="1">
            <a:off x="2283262" y="6515617"/>
            <a:ext cx="1423634" cy="13281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2885BB4-102D-40DD-9432-661566E406A2}"/>
              </a:ext>
            </a:extLst>
          </p:cNvPr>
          <p:cNvCxnSpPr>
            <a:cxnSpLocks/>
          </p:cNvCxnSpPr>
          <p:nvPr/>
        </p:nvCxnSpPr>
        <p:spPr>
          <a:xfrm flipH="1" flipV="1">
            <a:off x="1193868" y="6486120"/>
            <a:ext cx="2546538" cy="1327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8A8F06A-1E9A-4FB0-9F24-37FFB51310C7}"/>
              </a:ext>
            </a:extLst>
          </p:cNvPr>
          <p:cNvSpPr/>
          <p:nvPr/>
        </p:nvSpPr>
        <p:spPr>
          <a:xfrm>
            <a:off x="6976785" y="7128440"/>
            <a:ext cx="1789471" cy="2357777"/>
          </a:xfrm>
          <a:prstGeom prst="rightArrow">
            <a:avLst/>
          </a:prstGeom>
          <a:solidFill>
            <a:srgbClr val="006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/>
              <p:nvPr/>
            </p:nvSpPr>
            <p:spPr>
              <a:xfrm>
                <a:off x="10256190" y="5828917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190" y="5828917"/>
                <a:ext cx="116114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/>
              <p:nvPr/>
            </p:nvSpPr>
            <p:spPr>
              <a:xfrm>
                <a:off x="10246732" y="7706602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6732" y="7706602"/>
                <a:ext cx="116114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/>
              <p:nvPr/>
            </p:nvSpPr>
            <p:spPr>
              <a:xfrm>
                <a:off x="10256190" y="9899159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6190" y="9899159"/>
                <a:ext cx="116114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F63B2F-3C9D-48FA-876A-F02F5F4E5DFC}"/>
              </a:ext>
            </a:extLst>
          </p:cNvPr>
          <p:cNvCxnSpPr>
            <a:cxnSpLocks/>
            <a:stCxn id="104" idx="0"/>
            <a:endCxn id="103" idx="2"/>
          </p:cNvCxnSpPr>
          <p:nvPr/>
        </p:nvCxnSpPr>
        <p:spPr>
          <a:xfrm flipH="1" flipV="1">
            <a:off x="10827304" y="8414488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D60ABDE-4BFF-43F5-842F-FD528649AB84}"/>
              </a:ext>
            </a:extLst>
          </p:cNvPr>
          <p:cNvCxnSpPr>
            <a:cxnSpLocks/>
            <a:stCxn id="103" idx="0"/>
            <a:endCxn id="66" idx="2"/>
          </p:cNvCxnSpPr>
          <p:nvPr/>
        </p:nvCxnSpPr>
        <p:spPr>
          <a:xfrm flipV="1">
            <a:off x="10827304" y="6536803"/>
            <a:ext cx="9458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910A861-7CEE-4DA9-872A-9F561B643BDA}"/>
              </a:ext>
            </a:extLst>
          </p:cNvPr>
          <p:cNvSpPr txBox="1"/>
          <p:nvPr/>
        </p:nvSpPr>
        <p:spPr>
          <a:xfrm>
            <a:off x="6599393" y="5828917"/>
            <a:ext cx="23013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200" dirty="0">
                <a:solidFill>
                  <a:srgbClr val="006D2C"/>
                </a:solidFill>
              </a:rPr>
              <a:t>Simplifions </a:t>
            </a:r>
            <a:br>
              <a:rPr lang="fr-CA" sz="3200" dirty="0">
                <a:solidFill>
                  <a:srgbClr val="006D2C"/>
                </a:solidFill>
              </a:rPr>
            </a:br>
            <a:r>
              <a:rPr lang="fr-CA" sz="3200" dirty="0">
                <a:solidFill>
                  <a:srgbClr val="006D2C"/>
                </a:solidFill>
              </a:rPr>
              <a:t>le graphique</a:t>
            </a:r>
          </a:p>
        </p:txBody>
      </p:sp>
    </p:spTree>
    <p:extLst>
      <p:ext uri="{BB962C8B-B14F-4D97-AF65-F5344CB8AC3E}">
        <p14:creationId xmlns:p14="http://schemas.microsoft.com/office/powerpoint/2010/main" val="2811494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117228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L’idée derrière les réseaux récurrents est de combiner l’entrée actuelle avec les activations dans la couche cachée au temps précédent.</a:t>
            </a:r>
          </a:p>
          <a:p>
            <a:endParaRPr lang="fr-CA" sz="4000" dirty="0"/>
          </a:p>
          <a:p>
            <a:r>
              <a:rPr lang="fr-CA" sz="4000" dirty="0"/>
              <a:t>RNN 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La fonction non linéaire généralement utilisée dans la couche cachée est nommée </a:t>
            </a:r>
            <a:r>
              <a:rPr lang="fr-CA" sz="4000" i="1" dirty="0" err="1"/>
              <a:t>tanh</a:t>
            </a:r>
            <a:r>
              <a:rPr lang="fr-CA" sz="4000" i="1" dirty="0"/>
              <a:t>(z)</a:t>
            </a:r>
            <a:r>
              <a:rPr lang="fr-CA" sz="4000" dirty="0"/>
              <a:t>.</a:t>
            </a:r>
          </a:p>
          <a:p>
            <a:endParaRPr lang="fr-CA" sz="4000" i="1" dirty="0"/>
          </a:p>
          <a:p>
            <a:endParaRPr lang="fr-CA" sz="4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/>
              <p:nvPr/>
            </p:nvSpPr>
            <p:spPr>
              <a:xfrm>
                <a:off x="702615" y="3267004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7E830AC-7E2C-410A-940F-18B2154F3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15" y="3267004"/>
                <a:ext cx="116114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/>
              <p:nvPr/>
            </p:nvSpPr>
            <p:spPr>
              <a:xfrm>
                <a:off x="702682" y="5144689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C1F41BB-A081-4327-8D44-1CE959F8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82" y="5144689"/>
                <a:ext cx="116114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/>
              <p:nvPr/>
            </p:nvSpPr>
            <p:spPr>
              <a:xfrm>
                <a:off x="712140" y="733724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4FFEDEF4-F64D-4ED8-8953-E29AA8FF8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0" y="7337246"/>
                <a:ext cx="116114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F63B2F-3C9D-48FA-876A-F02F5F4E5DFC}"/>
              </a:ext>
            </a:extLst>
          </p:cNvPr>
          <p:cNvCxnSpPr>
            <a:cxnSpLocks/>
            <a:stCxn id="104" idx="0"/>
            <a:endCxn id="103" idx="2"/>
          </p:cNvCxnSpPr>
          <p:nvPr/>
        </p:nvCxnSpPr>
        <p:spPr>
          <a:xfrm flipH="1" flipV="1">
            <a:off x="1283254" y="5852575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D60ABDE-4BFF-43F5-842F-FD528649AB84}"/>
              </a:ext>
            </a:extLst>
          </p:cNvPr>
          <p:cNvCxnSpPr>
            <a:cxnSpLocks/>
            <a:stCxn id="103" idx="0"/>
            <a:endCxn id="66" idx="2"/>
          </p:cNvCxnSpPr>
          <p:nvPr/>
        </p:nvCxnSpPr>
        <p:spPr>
          <a:xfrm flipH="1" flipV="1">
            <a:off x="1283187" y="3974890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CAC59D7-383B-4EE8-A8AD-F1403811B215}"/>
              </a:ext>
            </a:extLst>
          </p:cNvPr>
          <p:cNvCxnSpPr>
            <a:cxnSpLocks/>
          </p:cNvCxnSpPr>
          <p:nvPr/>
        </p:nvCxnSpPr>
        <p:spPr>
          <a:xfrm flipH="1" flipV="1">
            <a:off x="0" y="4629462"/>
            <a:ext cx="1283187" cy="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9A65B9F-6BBE-4C61-A305-8693B23C5421}"/>
              </a:ext>
            </a:extLst>
          </p:cNvPr>
          <p:cNvCxnSpPr>
            <a:cxnSpLocks/>
          </p:cNvCxnSpPr>
          <p:nvPr/>
        </p:nvCxnSpPr>
        <p:spPr>
          <a:xfrm>
            <a:off x="19050" y="4610412"/>
            <a:ext cx="0" cy="88822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BED6B8F-836A-482E-92EF-AD9A3392689B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9525" y="5498632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CC24F7D3-12EA-4B4C-A1F8-F7401E91FC2D}"/>
              </a:ext>
            </a:extLst>
          </p:cNvPr>
          <p:cNvSpPr/>
          <p:nvPr/>
        </p:nvSpPr>
        <p:spPr>
          <a:xfrm>
            <a:off x="2877734" y="4909187"/>
            <a:ext cx="1024806" cy="11788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E57772-1369-4400-AD9A-0CFD73487466}"/>
              </a:ext>
            </a:extLst>
          </p:cNvPr>
          <p:cNvSpPr txBox="1"/>
          <p:nvPr/>
        </p:nvSpPr>
        <p:spPr>
          <a:xfrm>
            <a:off x="2005079" y="3593619"/>
            <a:ext cx="25468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800" dirty="0">
                <a:solidFill>
                  <a:srgbClr val="FF0000"/>
                </a:solidFill>
              </a:rPr>
              <a:t>Déployons le graphique dans le temps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A7A5EDD-5905-4023-9025-481D81898967}"/>
                  </a:ext>
                </a:extLst>
              </p:cNvPr>
              <p:cNvSpPr txBox="1"/>
              <p:nvPr/>
            </p:nvSpPr>
            <p:spPr>
              <a:xfrm>
                <a:off x="4736561" y="3267004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A7A5EDD-5905-4023-9025-481D81898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561" y="3267004"/>
                <a:ext cx="116114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C5A04-0BD9-4D35-9A7F-A67B200A459B}"/>
                  </a:ext>
                </a:extLst>
              </p:cNvPr>
              <p:cNvSpPr txBox="1"/>
              <p:nvPr/>
            </p:nvSpPr>
            <p:spPr>
              <a:xfrm>
                <a:off x="4736628" y="5144689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4C5A04-0BD9-4D35-9A7F-A67B200A4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628" y="5144689"/>
                <a:ext cx="116114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92ED472-85DC-4786-B425-8348C30FCEC3}"/>
                  </a:ext>
                </a:extLst>
              </p:cNvPr>
              <p:cNvSpPr txBox="1"/>
              <p:nvPr/>
            </p:nvSpPr>
            <p:spPr>
              <a:xfrm>
                <a:off x="4746086" y="733724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92ED472-85DC-4786-B425-8348C30FC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086" y="7337246"/>
                <a:ext cx="116114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8DDC6EB-FDBE-499F-9A21-C8F1A0DB2FA9}"/>
              </a:ext>
            </a:extLst>
          </p:cNvPr>
          <p:cNvCxnSpPr>
            <a:cxnSpLocks/>
            <a:stCxn id="71" idx="0"/>
            <a:endCxn id="70" idx="2"/>
          </p:cNvCxnSpPr>
          <p:nvPr/>
        </p:nvCxnSpPr>
        <p:spPr>
          <a:xfrm flipH="1" flipV="1">
            <a:off x="5317200" y="5852575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FCC0C27-30A0-4643-B261-68EA49680471}"/>
              </a:ext>
            </a:extLst>
          </p:cNvPr>
          <p:cNvCxnSpPr>
            <a:cxnSpLocks/>
            <a:stCxn id="70" idx="0"/>
            <a:endCxn id="69" idx="2"/>
          </p:cNvCxnSpPr>
          <p:nvPr/>
        </p:nvCxnSpPr>
        <p:spPr>
          <a:xfrm flipH="1" flipV="1">
            <a:off x="5317133" y="3974890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FB6C891-F741-444F-8251-2508DCF2139B}"/>
              </a:ext>
            </a:extLst>
          </p:cNvPr>
          <p:cNvCxnSpPr>
            <a:cxnSpLocks/>
          </p:cNvCxnSpPr>
          <p:nvPr/>
        </p:nvCxnSpPr>
        <p:spPr>
          <a:xfrm>
            <a:off x="5907230" y="5498632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F655AA-7469-4D54-9403-76BD4A557EA0}"/>
                  </a:ext>
                </a:extLst>
              </p:cNvPr>
              <p:cNvSpPr txBox="1"/>
              <p:nvPr/>
            </p:nvSpPr>
            <p:spPr>
              <a:xfrm>
                <a:off x="6590862" y="327740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6F655AA-7469-4D54-9403-76BD4A557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862" y="3277406"/>
                <a:ext cx="116114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5863C74-D09F-4F5D-BA3E-88457CBA3146}"/>
                  </a:ext>
                </a:extLst>
              </p:cNvPr>
              <p:cNvSpPr txBox="1"/>
              <p:nvPr/>
            </p:nvSpPr>
            <p:spPr>
              <a:xfrm>
                <a:off x="6590929" y="5155091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5863C74-D09F-4F5D-BA3E-88457CBA3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29" y="5155091"/>
                <a:ext cx="116114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53EF98-3ACA-4C11-B212-2628196E8167}"/>
                  </a:ext>
                </a:extLst>
              </p:cNvPr>
              <p:cNvSpPr txBox="1"/>
              <p:nvPr/>
            </p:nvSpPr>
            <p:spPr>
              <a:xfrm>
                <a:off x="6600387" y="7347648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353EF98-3ACA-4C11-B212-2628196E8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87" y="7347648"/>
                <a:ext cx="1161144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38CECEF-A9FE-4CF7-9B3E-B2DF629EA60D}"/>
              </a:ext>
            </a:extLst>
          </p:cNvPr>
          <p:cNvCxnSpPr>
            <a:cxnSpLocks/>
            <a:stCxn id="79" idx="0"/>
            <a:endCxn id="78" idx="2"/>
          </p:cNvCxnSpPr>
          <p:nvPr/>
        </p:nvCxnSpPr>
        <p:spPr>
          <a:xfrm flipH="1" flipV="1">
            <a:off x="7171501" y="5862977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70C6C6E-F85F-47BF-95E2-0CCE2FAE7412}"/>
              </a:ext>
            </a:extLst>
          </p:cNvPr>
          <p:cNvCxnSpPr>
            <a:cxnSpLocks/>
            <a:stCxn id="78" idx="0"/>
            <a:endCxn id="77" idx="2"/>
          </p:cNvCxnSpPr>
          <p:nvPr/>
        </p:nvCxnSpPr>
        <p:spPr>
          <a:xfrm flipH="1" flipV="1">
            <a:off x="7171434" y="3985292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22AE3F9-0DA9-42E7-A2AB-C531F3A0B263}"/>
              </a:ext>
            </a:extLst>
          </p:cNvPr>
          <p:cNvCxnSpPr>
            <a:cxnSpLocks/>
          </p:cNvCxnSpPr>
          <p:nvPr/>
        </p:nvCxnSpPr>
        <p:spPr>
          <a:xfrm>
            <a:off x="7761531" y="5509034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A48257F-A2D4-43EE-B32D-2CFEEA535100}"/>
                  </a:ext>
                </a:extLst>
              </p:cNvPr>
              <p:cNvSpPr txBox="1"/>
              <p:nvPr/>
            </p:nvSpPr>
            <p:spPr>
              <a:xfrm>
                <a:off x="8423884" y="327740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A48257F-A2D4-43EE-B32D-2CFEEA535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884" y="3277406"/>
                <a:ext cx="1161144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80B804-8E8E-4132-9777-29CF6C218FCE}"/>
                  </a:ext>
                </a:extLst>
              </p:cNvPr>
              <p:cNvSpPr txBox="1"/>
              <p:nvPr/>
            </p:nvSpPr>
            <p:spPr>
              <a:xfrm>
                <a:off x="8423951" y="5155091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080B804-8E8E-4132-9777-29CF6C218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951" y="5155091"/>
                <a:ext cx="116114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A369CF6-27D0-40D5-A974-57531158A5D1}"/>
                  </a:ext>
                </a:extLst>
              </p:cNvPr>
              <p:cNvSpPr txBox="1"/>
              <p:nvPr/>
            </p:nvSpPr>
            <p:spPr>
              <a:xfrm>
                <a:off x="8433409" y="7347648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A369CF6-27D0-40D5-A974-57531158A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409" y="7347648"/>
                <a:ext cx="1161144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D972ECA-8F18-4196-860D-30111AC1672B}"/>
              </a:ext>
            </a:extLst>
          </p:cNvPr>
          <p:cNvCxnSpPr>
            <a:cxnSpLocks/>
            <a:stCxn id="85" idx="0"/>
            <a:endCxn id="84" idx="2"/>
          </p:cNvCxnSpPr>
          <p:nvPr/>
        </p:nvCxnSpPr>
        <p:spPr>
          <a:xfrm flipH="1" flipV="1">
            <a:off x="9004523" y="5862977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217BF5D-E82E-40ED-B46F-3178F7168460}"/>
              </a:ext>
            </a:extLst>
          </p:cNvPr>
          <p:cNvCxnSpPr>
            <a:cxnSpLocks/>
            <a:stCxn id="84" idx="0"/>
            <a:endCxn id="83" idx="2"/>
          </p:cNvCxnSpPr>
          <p:nvPr/>
        </p:nvCxnSpPr>
        <p:spPr>
          <a:xfrm flipH="1" flipV="1">
            <a:off x="9004456" y="3985292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9D50ACE-DAFC-483B-9A33-21A6C5945AD6}"/>
              </a:ext>
            </a:extLst>
          </p:cNvPr>
          <p:cNvCxnSpPr>
            <a:cxnSpLocks/>
          </p:cNvCxnSpPr>
          <p:nvPr/>
        </p:nvCxnSpPr>
        <p:spPr>
          <a:xfrm>
            <a:off x="9594553" y="5509034"/>
            <a:ext cx="6931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9F000AC-8BE0-4EFC-83F6-E601BC2B4D73}"/>
                  </a:ext>
                </a:extLst>
              </p:cNvPr>
              <p:cNvSpPr txBox="1"/>
              <p:nvPr/>
            </p:nvSpPr>
            <p:spPr>
              <a:xfrm>
                <a:off x="10292236" y="3277406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9F000AC-8BE0-4EFC-83F6-E601BC2B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236" y="3277406"/>
                <a:ext cx="116114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B154AF-D3E3-4A06-AED0-35E06AD91E6E}"/>
                  </a:ext>
                </a:extLst>
              </p:cNvPr>
              <p:cNvSpPr txBox="1"/>
              <p:nvPr/>
            </p:nvSpPr>
            <p:spPr>
              <a:xfrm>
                <a:off x="10292303" y="5155091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2B154AF-D3E3-4A06-AED0-35E06AD91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303" y="5155091"/>
                <a:ext cx="116114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856011E-8A3A-4AB9-8DFB-25D0D7EE79CB}"/>
                  </a:ext>
                </a:extLst>
              </p:cNvPr>
              <p:cNvSpPr txBox="1"/>
              <p:nvPr/>
            </p:nvSpPr>
            <p:spPr>
              <a:xfrm>
                <a:off x="10301761" y="7347648"/>
                <a:ext cx="116114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856011E-8A3A-4AB9-8DFB-25D0D7EE7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761" y="7347648"/>
                <a:ext cx="1161144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9514F0C-01A6-4D62-8B68-66D31393E784}"/>
              </a:ext>
            </a:extLst>
          </p:cNvPr>
          <p:cNvCxnSpPr>
            <a:cxnSpLocks/>
            <a:stCxn id="91" idx="0"/>
            <a:endCxn id="90" idx="2"/>
          </p:cNvCxnSpPr>
          <p:nvPr/>
        </p:nvCxnSpPr>
        <p:spPr>
          <a:xfrm flipH="1" flipV="1">
            <a:off x="10872875" y="5862977"/>
            <a:ext cx="9458" cy="14846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E60717-A994-4355-8D5B-E0BDB1636E5E}"/>
              </a:ext>
            </a:extLst>
          </p:cNvPr>
          <p:cNvCxnSpPr>
            <a:cxnSpLocks/>
            <a:stCxn id="90" idx="0"/>
            <a:endCxn id="89" idx="2"/>
          </p:cNvCxnSpPr>
          <p:nvPr/>
        </p:nvCxnSpPr>
        <p:spPr>
          <a:xfrm flipH="1" flipV="1">
            <a:off x="10872808" y="3985292"/>
            <a:ext cx="67" cy="11697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EAE6461-D3E1-412D-B5F2-0B6E37F31412}"/>
              </a:ext>
            </a:extLst>
          </p:cNvPr>
          <p:cNvCxnSpPr>
            <a:cxnSpLocks/>
          </p:cNvCxnSpPr>
          <p:nvPr/>
        </p:nvCxnSpPr>
        <p:spPr>
          <a:xfrm flipV="1">
            <a:off x="5907937" y="10359358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1AE5E80-98D2-45AC-9588-A7A220228CA5}"/>
              </a:ext>
            </a:extLst>
          </p:cNvPr>
          <p:cNvCxnSpPr>
            <a:cxnSpLocks/>
          </p:cNvCxnSpPr>
          <p:nvPr/>
        </p:nvCxnSpPr>
        <p:spPr>
          <a:xfrm>
            <a:off x="2833251" y="12536667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D88ECB2-7D49-4E96-A6F2-FDACF57DB315}"/>
                  </a:ext>
                </a:extLst>
              </p:cNvPr>
              <p:cNvSpPr txBox="1"/>
              <p:nvPr/>
            </p:nvSpPr>
            <p:spPr>
              <a:xfrm>
                <a:off x="7464318" y="12577155"/>
                <a:ext cx="283744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D88ECB2-7D49-4E96-A6F2-FDACF57DB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318" y="12577155"/>
                <a:ext cx="2837443" cy="73353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E9053C6-F43D-45E7-8BF4-1BCDF5F65B91}"/>
                  </a:ext>
                </a:extLst>
              </p:cNvPr>
              <p:cNvSpPr txBox="1"/>
              <p:nvPr/>
            </p:nvSpPr>
            <p:spPr>
              <a:xfrm>
                <a:off x="4341094" y="9997678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E9053C6-F43D-45E7-8BF4-1BCDF5F65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094" y="9997678"/>
                <a:ext cx="1356853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6FD2E1-D1C7-4F99-A849-32480EC02758}"/>
                  </a:ext>
                </a:extLst>
              </p:cNvPr>
              <p:cNvSpPr txBox="1"/>
              <p:nvPr/>
            </p:nvSpPr>
            <p:spPr>
              <a:xfrm>
                <a:off x="4936493" y="11932631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6FD2E1-D1C7-4F99-A849-32480EC02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493" y="11932631"/>
                <a:ext cx="1224013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9EAF1B6-7523-4CA8-B294-A8EA4D9A8FDB}"/>
                  </a:ext>
                </a:extLst>
              </p:cNvPr>
              <p:cNvSpPr txBox="1"/>
              <p:nvPr/>
            </p:nvSpPr>
            <p:spPr>
              <a:xfrm>
                <a:off x="4006871" y="10727037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9EAF1B6-7523-4CA8-B294-A8EA4D9A8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71" y="10727037"/>
                <a:ext cx="1270471" cy="7078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C68ABDD-754E-47B0-A56B-3FE2CD0B3926}"/>
              </a:ext>
            </a:extLst>
          </p:cNvPr>
          <p:cNvCxnSpPr>
            <a:cxnSpLocks/>
          </p:cNvCxnSpPr>
          <p:nvPr/>
        </p:nvCxnSpPr>
        <p:spPr>
          <a:xfrm flipH="1">
            <a:off x="4885046" y="11076148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1FDA0B4-625E-4AD2-B87C-41B9B9569A50}"/>
              </a:ext>
            </a:extLst>
          </p:cNvPr>
          <p:cNvGrpSpPr/>
          <p:nvPr/>
        </p:nvGrpSpPr>
        <p:grpSpPr>
          <a:xfrm>
            <a:off x="3241424" y="11083043"/>
            <a:ext cx="5231110" cy="2984190"/>
            <a:chOff x="791865" y="2260600"/>
            <a:chExt cx="5231110" cy="2984190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B099348-5147-434D-9993-99C46162A4A7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Arc 109">
              <a:extLst>
                <a:ext uri="{FF2B5EF4-FFF2-40B4-BE49-F238E27FC236}">
                  <a16:creationId xmlns:a16="http://schemas.microsoft.com/office/drawing/2014/main" id="{120C6C50-9566-4AC6-9B79-580F3FCA83EA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E9BDBE4-B63A-469C-8020-0289C1986CFD}"/>
                </a:ext>
              </a:extLst>
            </p:cNvPr>
            <p:cNvCxnSpPr>
              <a:cxnSpLocks/>
              <a:stCxn id="110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E44A52B-79A0-44CC-A22D-E44D8CF29C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EC18EAE-7E0D-4DB8-8783-F673AC35B6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Arc 114">
              <a:extLst>
                <a:ext uri="{FF2B5EF4-FFF2-40B4-BE49-F238E27FC236}">
                  <a16:creationId xmlns:a16="http://schemas.microsoft.com/office/drawing/2014/main" id="{7092D006-962F-4C06-A4DB-7AE8B1D3ABBF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DCA9A35-AD29-4E75-9D5C-4703F36DCE09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02D895D-D87D-4B40-A8F6-5409D3ED75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EFEB02D-645F-495B-AF29-0D4129AE5B89}"/>
                  </a:ext>
                </a:extLst>
              </p:cNvPr>
              <p:cNvSpPr txBox="1"/>
              <p:nvPr/>
            </p:nvSpPr>
            <p:spPr>
              <a:xfrm>
                <a:off x="7546125" y="13770586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5EFEB02D-645F-495B-AF29-0D4129AE5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25" y="13770586"/>
                <a:ext cx="1270471" cy="7078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CB484F8-9083-43BA-9084-63A25DC0238E}"/>
              </a:ext>
            </a:extLst>
          </p:cNvPr>
          <p:cNvCxnSpPr>
            <a:cxnSpLocks/>
          </p:cNvCxnSpPr>
          <p:nvPr/>
        </p:nvCxnSpPr>
        <p:spPr>
          <a:xfrm flipH="1">
            <a:off x="3704814" y="14119697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211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4126944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Typiquement, un réseau de neurones récurrents ne sera pas très « profond » en termes de couches cachées, mais sera plutôt profond en termes du nombre de « pas temporels » (</a:t>
            </a:r>
            <a:r>
              <a:rPr lang="fr-CA" sz="4000" i="1" dirty="0"/>
              <a:t>time </a:t>
            </a:r>
            <a:r>
              <a:rPr lang="fr-CA" sz="4000" i="1" dirty="0" err="1"/>
              <a:t>steps</a:t>
            </a:r>
            <a:r>
              <a:rPr lang="fr-CA" sz="4000" dirty="0"/>
              <a:t>).</a:t>
            </a:r>
          </a:p>
          <a:p>
            <a:endParaRPr lang="fr-CA" sz="4000" dirty="0"/>
          </a:p>
          <a:p>
            <a:r>
              <a:rPr lang="fr-CA" sz="4000" dirty="0"/>
              <a:t>Or, on retrouve le même problème de disparition du gradient que l’on retrouvait précédemment.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Toutefois, la disparition progresse maintenant dans le temps.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Dans un RNN de base, la couche cachée ressemble à ceci:</a:t>
            </a:r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À chaque étape d’une « rétropropagation de l’erreur dans le temps », on doit donc, entre autres, multiplier la valeur </a:t>
            </a:r>
            <a:r>
              <a:rPr lang="fr-CA" sz="4000" dirty="0" err="1"/>
              <a:t>rétropropagée</a:t>
            </a:r>
            <a:r>
              <a:rPr lang="fr-CA" sz="4000" dirty="0"/>
              <a:t> par la valeur d’une pente potentiellement </a:t>
            </a:r>
            <a:br>
              <a:rPr lang="fr-CA" sz="4000" dirty="0"/>
            </a:br>
            <a:r>
              <a:rPr lang="fr-CA" sz="4000" dirty="0"/>
              <a:t>très faible.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C5A38F-4991-4DE2-99D5-DDE265B0670C}"/>
              </a:ext>
            </a:extLst>
          </p:cNvPr>
          <p:cNvSpPr/>
          <p:nvPr/>
        </p:nvSpPr>
        <p:spPr>
          <a:xfrm>
            <a:off x="1593994" y="8641627"/>
            <a:ext cx="4804229" cy="1474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659B03-A25A-4C8D-8C38-978292C7E070}"/>
                  </a:ext>
                </a:extLst>
              </p:cNvPr>
              <p:cNvSpPr txBox="1"/>
              <p:nvPr/>
            </p:nvSpPr>
            <p:spPr>
              <a:xfrm>
                <a:off x="-546615" y="6312997"/>
                <a:ext cx="13258799" cy="772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sSubSup>
                        <m:sSubSup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fr-CA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fr-CA" sz="32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sSub>
                            <m:sSubPr>
                              <m:ctrlPr>
                                <a:rPr lang="fr-CA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fr-CA" sz="4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659B03-A25A-4C8D-8C38-978292C7E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6615" y="6312997"/>
                <a:ext cx="13258799" cy="7721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B6E9A9-D142-4B82-8C64-D0FF33D26036}"/>
                  </a:ext>
                </a:extLst>
              </p:cNvPr>
              <p:cNvSpPr txBox="1"/>
              <p:nvPr/>
            </p:nvSpPr>
            <p:spPr>
              <a:xfrm>
                <a:off x="-546614" y="7243327"/>
                <a:ext cx="13233916" cy="829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fr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B6E9A9-D142-4B82-8C64-D0FF33D26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6614" y="7243327"/>
                <a:ext cx="13233916" cy="829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3FEBD7-569A-4F12-AFA9-B3AD570E4F43}"/>
                  </a:ext>
                </a:extLst>
              </p:cNvPr>
              <p:cNvSpPr txBox="1"/>
              <p:nvPr/>
            </p:nvSpPr>
            <p:spPr>
              <a:xfrm>
                <a:off x="2113632" y="1049994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D3FEBD7-569A-4F12-AFA9-B3AD570E4F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632" y="10499944"/>
                <a:ext cx="158299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D9F9BA-7991-49F6-A981-B785BCC7A29D}"/>
                  </a:ext>
                </a:extLst>
              </p:cNvPr>
              <p:cNvSpPr txBox="1"/>
              <p:nvPr/>
            </p:nvSpPr>
            <p:spPr>
              <a:xfrm>
                <a:off x="-294970" y="902510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D9F9BA-7991-49F6-A981-B785BCC7A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4970" y="9025104"/>
                <a:ext cx="158299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4EBE2-F198-4EBC-AC73-39090704A8AA}"/>
                  </a:ext>
                </a:extLst>
              </p:cNvPr>
              <p:cNvSpPr txBox="1"/>
              <p:nvPr/>
            </p:nvSpPr>
            <p:spPr>
              <a:xfrm>
                <a:off x="2099185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D34EBE2-F198-4EBC-AC73-39090704A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185" y="9025104"/>
                <a:ext cx="158299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CB00AC-0A27-42B6-8599-80D3E9A18547}"/>
                  </a:ext>
                </a:extLst>
              </p:cNvPr>
              <p:cNvSpPr txBox="1"/>
              <p:nvPr/>
            </p:nvSpPr>
            <p:spPr>
              <a:xfrm>
                <a:off x="4493340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4CB00AC-0A27-42B6-8599-80D3E9A1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40" y="9025104"/>
                <a:ext cx="158299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0641523-E06E-46D5-88CA-0A23010E0033}"/>
              </a:ext>
            </a:extLst>
          </p:cNvPr>
          <p:cNvCxnSpPr>
            <a:cxnSpLocks/>
            <a:stCxn id="46" idx="0"/>
            <a:endCxn id="48" idx="2"/>
          </p:cNvCxnSpPr>
          <p:nvPr/>
        </p:nvCxnSpPr>
        <p:spPr>
          <a:xfrm flipH="1" flipV="1">
            <a:off x="2890682" y="9732990"/>
            <a:ext cx="14447" cy="7669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AB86FF9-19D9-4B6E-B7EA-DB79652A3BD5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1288024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AA34E32-65B3-4B4D-8E12-7436033BFDAC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3682179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3EA6F0-6A10-4B46-9C57-E0B3627CF2E1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076334" y="9379047"/>
            <a:ext cx="140961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B36EEE1-0DED-449B-82A4-5443F47C91BF}"/>
              </a:ext>
            </a:extLst>
          </p:cNvPr>
          <p:cNvSpPr/>
          <p:nvPr/>
        </p:nvSpPr>
        <p:spPr>
          <a:xfrm>
            <a:off x="6966312" y="8641627"/>
            <a:ext cx="4804229" cy="1474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170AE8-93F3-4934-B29D-E6AEFE409C9C}"/>
                  </a:ext>
                </a:extLst>
              </p:cNvPr>
              <p:cNvSpPr txBox="1"/>
              <p:nvPr/>
            </p:nvSpPr>
            <p:spPr>
              <a:xfrm>
                <a:off x="7485950" y="1049994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9170AE8-93F3-4934-B29D-E6AEFE409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950" y="10499944"/>
                <a:ext cx="158299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3C08D8-3AC9-4E9F-A3B4-5BB49DEFEBEF}"/>
                  </a:ext>
                </a:extLst>
              </p:cNvPr>
              <p:cNvSpPr txBox="1"/>
              <p:nvPr/>
            </p:nvSpPr>
            <p:spPr>
              <a:xfrm>
                <a:off x="7471503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B3C08D8-3AC9-4E9F-A3B4-5BB49DEFE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503" y="9025104"/>
                <a:ext cx="158299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F54145-14C8-42EF-BCE2-1E8DB31F12B3}"/>
                  </a:ext>
                </a:extLst>
              </p:cNvPr>
              <p:cNvSpPr txBox="1"/>
              <p:nvPr/>
            </p:nvSpPr>
            <p:spPr>
              <a:xfrm>
                <a:off x="9865658" y="9025104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F54145-14C8-42EF-BCE2-1E8DB31F1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658" y="9025104"/>
                <a:ext cx="1582994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6DAA64B-6969-461B-8A50-C58F35BE297A}"/>
              </a:ext>
            </a:extLst>
          </p:cNvPr>
          <p:cNvCxnSpPr>
            <a:cxnSpLocks/>
            <a:stCxn id="55" idx="0"/>
            <a:endCxn id="57" idx="2"/>
          </p:cNvCxnSpPr>
          <p:nvPr/>
        </p:nvCxnSpPr>
        <p:spPr>
          <a:xfrm flipH="1" flipV="1">
            <a:off x="8263000" y="9732990"/>
            <a:ext cx="14447" cy="7669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72A4F56-0C46-4B7E-AC32-8A01645FC279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>
            <a:off x="9054497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DD95C88-E09F-4AD4-BE52-54CB33449EDC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11448652" y="9379047"/>
            <a:ext cx="8111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8D1101E-63CD-4A4A-B50D-B1CA43DEA5D4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5275657" y="8290043"/>
            <a:ext cx="9180" cy="735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ACCB1AA-71E2-4A84-B00D-43860B011A11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0657155" y="8290043"/>
            <a:ext cx="0" cy="7350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029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332672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Pour pallier ce problème de disparition du gradient, on utilise généralement une version différente du réseau récurrent, nommée </a:t>
                </a:r>
                <a:r>
                  <a:rPr lang="fr-CA" sz="4000" i="1" dirty="0"/>
                  <a:t>LSTM</a:t>
                </a:r>
                <a:r>
                  <a:rPr lang="fr-CA" sz="4000" dirty="0"/>
                  <a:t> (</a:t>
                </a:r>
                <a:r>
                  <a:rPr lang="fr-CA" sz="4000" i="1" dirty="0"/>
                  <a:t>Long Short-</a:t>
                </a:r>
                <a:r>
                  <a:rPr lang="fr-CA" sz="4000" i="1" dirty="0" err="1"/>
                  <a:t>Term</a:t>
                </a:r>
                <a:r>
                  <a:rPr lang="fr-CA" sz="4000" i="1" dirty="0"/>
                  <a:t> Memory</a:t>
                </a:r>
                <a:r>
                  <a:rPr lang="fr-CA" sz="4000" dirty="0"/>
                  <a:t>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une LSTM, la couche cachée est remplacée par un nouveau concept de « cellule » :</a:t>
                </a:r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utilise 4 portes qui prennent chacune en entrées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4000" dirty="0"/>
                  <a:t>: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(</a:t>
                </a:r>
                <a:r>
                  <a:rPr lang="fr-CA" sz="3600" i="1" dirty="0" err="1"/>
                  <a:t>forget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gate</a:t>
                </a:r>
                <a:r>
                  <a:rPr lang="fr-CA" sz="3600" dirty="0"/>
                  <a:t>) : sélection de la portion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3600" dirty="0"/>
                  <a:t> à oublier.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(</a:t>
                </a:r>
                <a:r>
                  <a:rPr lang="fr-CA" sz="3600" i="1" dirty="0"/>
                  <a:t>input </a:t>
                </a:r>
                <a:r>
                  <a:rPr lang="fr-CA" sz="3600" i="1" dirty="0" err="1"/>
                  <a:t>gate</a:t>
                </a:r>
                <a:r>
                  <a:rPr lang="fr-CA" sz="3600" dirty="0"/>
                  <a:t>) : sélection de la portion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3600" dirty="0"/>
                  <a:t> qu’on veut mettre à jours dans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(</a:t>
                </a:r>
                <a:r>
                  <a:rPr lang="fr-CA" sz="3600" i="1" dirty="0"/>
                  <a:t>output </a:t>
                </a:r>
                <a:r>
                  <a:rPr lang="fr-CA" sz="3600" i="1" dirty="0" err="1"/>
                  <a:t>gate</a:t>
                </a:r>
                <a:r>
                  <a:rPr lang="fr-CA" sz="3600" dirty="0"/>
                  <a:t>) : sélection de la portion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CA" sz="3600" dirty="0"/>
                  <a:t> qu’on veut utiliser pour calculer la sortie.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3326725"/>
              </a:xfrm>
              <a:prstGeom prst="rect">
                <a:avLst/>
              </a:prstGeom>
              <a:blipFill>
                <a:blip r:embed="rId3"/>
                <a:stretch>
                  <a:fillRect l="-1609" t="-823" r="-1195" b="-778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A03FDD8-3F76-4C44-8690-159F9EF4492A}"/>
              </a:ext>
            </a:extLst>
          </p:cNvPr>
          <p:cNvSpPr/>
          <p:nvPr/>
        </p:nvSpPr>
        <p:spPr>
          <a:xfrm>
            <a:off x="1690520" y="3785650"/>
            <a:ext cx="9406477" cy="44916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EFDE0-2D6E-463A-A7BA-CED2DB71F706}"/>
                  </a:ext>
                </a:extLst>
              </p:cNvPr>
              <p:cNvSpPr txBox="1"/>
              <p:nvPr/>
            </p:nvSpPr>
            <p:spPr>
              <a:xfrm>
                <a:off x="2195711" y="8878531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EFDE0-2D6E-463A-A7BA-CED2DB71F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11" y="8878531"/>
                <a:ext cx="158299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F05E56-BF72-40B2-9C8A-9518E9B0C12C}"/>
                  </a:ext>
                </a:extLst>
              </p:cNvPr>
              <p:cNvSpPr txBox="1"/>
              <p:nvPr/>
            </p:nvSpPr>
            <p:spPr>
              <a:xfrm>
                <a:off x="-540763" y="7051758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F05E56-BF72-40B2-9C8A-9518E9B0C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0763" y="7051758"/>
                <a:ext cx="158299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E4E79F-BCA4-4D4E-9568-05AA309C8745}"/>
                  </a:ext>
                </a:extLst>
              </p:cNvPr>
              <p:cNvSpPr txBox="1"/>
              <p:nvPr/>
            </p:nvSpPr>
            <p:spPr>
              <a:xfrm>
                <a:off x="2195711" y="647994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FE4E79F-BCA4-4D4E-9568-05AA309C8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11" y="6479940"/>
                <a:ext cx="158299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F64923-6883-40D9-A35B-026E2BBC08AB}"/>
                  </a:ext>
                </a:extLst>
              </p:cNvPr>
              <p:cNvSpPr txBox="1"/>
              <p:nvPr/>
            </p:nvSpPr>
            <p:spPr>
              <a:xfrm>
                <a:off x="3986681" y="6481783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F64923-6883-40D9-A35B-026E2BBC0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681" y="6481783"/>
                <a:ext cx="158299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1B0E88-544A-46B7-A0F5-04A752328017}"/>
              </a:ext>
            </a:extLst>
          </p:cNvPr>
          <p:cNvCxnSpPr>
            <a:cxnSpLocks/>
            <a:stCxn id="17" idx="0"/>
            <a:endCxn id="19" idx="2"/>
          </p:cNvCxnSpPr>
          <p:nvPr/>
        </p:nvCxnSpPr>
        <p:spPr>
          <a:xfrm flipV="1">
            <a:off x="2987208" y="7187826"/>
            <a:ext cx="0" cy="16907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0CE4AA-CABE-4881-8703-CABF57091CEA}"/>
                  </a:ext>
                </a:extLst>
              </p:cNvPr>
              <p:cNvSpPr txBox="1"/>
              <p:nvPr/>
            </p:nvSpPr>
            <p:spPr>
              <a:xfrm>
                <a:off x="5763138" y="647994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0CE4AA-CABE-4881-8703-CABF57091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38" y="6479940"/>
                <a:ext cx="158299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A1B73E-1D6F-4F08-AB26-07459241CDA3}"/>
                  </a:ext>
                </a:extLst>
              </p:cNvPr>
              <p:cNvSpPr txBox="1"/>
              <p:nvPr/>
            </p:nvSpPr>
            <p:spPr>
              <a:xfrm>
                <a:off x="7568622" y="647994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A1B73E-1D6F-4F08-AB26-07459241C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622" y="6479940"/>
                <a:ext cx="158299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1068CDD-F0AE-4952-AFBE-895621BF7BDC}"/>
              </a:ext>
            </a:extLst>
          </p:cNvPr>
          <p:cNvCxnSpPr>
            <a:endCxn id="20" idx="2"/>
          </p:cNvCxnSpPr>
          <p:nvPr/>
        </p:nvCxnSpPr>
        <p:spPr>
          <a:xfrm flipV="1">
            <a:off x="2987208" y="7189669"/>
            <a:ext cx="1790970" cy="84350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70B2F0C-CE28-4CE4-8004-C8BF0DD762B8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714667" y="7187826"/>
            <a:ext cx="1839968" cy="8453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51C1AC22-66C7-49D1-907B-5C9BE301271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563870" y="7187826"/>
            <a:ext cx="1796249" cy="845352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16C31EE-0AED-47FF-9D91-98748E707011}"/>
              </a:ext>
            </a:extLst>
          </p:cNvPr>
          <p:cNvCxnSpPr>
            <a:cxnSpLocks/>
          </p:cNvCxnSpPr>
          <p:nvPr/>
        </p:nvCxnSpPr>
        <p:spPr>
          <a:xfrm flipV="1">
            <a:off x="854942" y="7187826"/>
            <a:ext cx="1593367" cy="435751"/>
          </a:xfrm>
          <a:prstGeom prst="bentConnector3">
            <a:avLst>
              <a:gd name="adj1" fmla="val 99983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1CF9893-1E56-493C-8750-DA428C608E7F}"/>
              </a:ext>
            </a:extLst>
          </p:cNvPr>
          <p:cNvCxnSpPr>
            <a:cxnSpLocks/>
          </p:cNvCxnSpPr>
          <p:nvPr/>
        </p:nvCxnSpPr>
        <p:spPr>
          <a:xfrm flipV="1">
            <a:off x="2448309" y="7187827"/>
            <a:ext cx="1887763" cy="435750"/>
          </a:xfrm>
          <a:prstGeom prst="bentConnector3">
            <a:avLst>
              <a:gd name="adj1" fmla="val 10045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76AB70D-C3FB-4AA0-9499-29D96B0F9883}"/>
              </a:ext>
            </a:extLst>
          </p:cNvPr>
          <p:cNvCxnSpPr>
            <a:cxnSpLocks/>
          </p:cNvCxnSpPr>
          <p:nvPr/>
        </p:nvCxnSpPr>
        <p:spPr>
          <a:xfrm flipV="1">
            <a:off x="4336262" y="7187827"/>
            <a:ext cx="1887763" cy="435750"/>
          </a:xfrm>
          <a:prstGeom prst="bentConnector3">
            <a:avLst>
              <a:gd name="adj1" fmla="val 10045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E57A5C9-519C-4C83-AC56-F67D9609C5AD}"/>
              </a:ext>
            </a:extLst>
          </p:cNvPr>
          <p:cNvCxnSpPr>
            <a:cxnSpLocks/>
          </p:cNvCxnSpPr>
          <p:nvPr/>
        </p:nvCxnSpPr>
        <p:spPr>
          <a:xfrm flipV="1">
            <a:off x="6175629" y="7192928"/>
            <a:ext cx="1887763" cy="435750"/>
          </a:xfrm>
          <a:prstGeom prst="bentConnector3">
            <a:avLst>
              <a:gd name="adj1" fmla="val 100457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E69A57-B37C-4BFE-BF39-5A234DD0E136}"/>
              </a:ext>
            </a:extLst>
          </p:cNvPr>
          <p:cNvCxnSpPr>
            <a:cxnSpLocks/>
            <a:endCxn id="51" idx="4"/>
          </p:cNvCxnSpPr>
          <p:nvPr/>
        </p:nvCxnSpPr>
        <p:spPr>
          <a:xfrm flipV="1">
            <a:off x="2987208" y="4697582"/>
            <a:ext cx="0" cy="17823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90504EA-4906-49AC-8364-DBD1AA1AA128}"/>
              </a:ext>
            </a:extLst>
          </p:cNvPr>
          <p:cNvSpPr/>
          <p:nvPr/>
        </p:nvSpPr>
        <p:spPr>
          <a:xfrm>
            <a:off x="2626617" y="4052583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CF9453-98E3-40C6-A611-6D18C017005D}"/>
              </a:ext>
            </a:extLst>
          </p:cNvPr>
          <p:cNvSpPr/>
          <p:nvPr/>
        </p:nvSpPr>
        <p:spPr>
          <a:xfrm>
            <a:off x="6175629" y="5227522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3FF4978-656D-42DB-B375-073E8EE56D74}"/>
              </a:ext>
            </a:extLst>
          </p:cNvPr>
          <p:cNvSpPr/>
          <p:nvPr/>
        </p:nvSpPr>
        <p:spPr>
          <a:xfrm>
            <a:off x="6161115" y="4038497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A70557B-9C62-404D-8B87-568718B1AFC8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854942" y="4375083"/>
            <a:ext cx="1771675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00DE0CC-0DB7-4AE0-96C2-0CA489EB73A7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3347798" y="4360997"/>
            <a:ext cx="2813317" cy="1408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E8D6E2-3A0C-47A5-8955-DC3C6E479256}"/>
              </a:ext>
            </a:extLst>
          </p:cNvPr>
          <p:cNvCxnSpPr>
            <a:cxnSpLocks/>
            <a:stCxn id="53" idx="6"/>
          </p:cNvCxnSpPr>
          <p:nvPr/>
        </p:nvCxnSpPr>
        <p:spPr>
          <a:xfrm>
            <a:off x="6882296" y="4360997"/>
            <a:ext cx="4808259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268E41-9DB6-46BE-A4E3-3BC0D6A08F9B}"/>
                  </a:ext>
                </a:extLst>
              </p:cNvPr>
              <p:cNvSpPr txBox="1"/>
              <p:nvPr/>
            </p:nvSpPr>
            <p:spPr>
              <a:xfrm>
                <a:off x="-728052" y="3864717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268E41-9DB6-46BE-A4E3-3BC0D6A08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8052" y="3864717"/>
                <a:ext cx="1582994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B9B7D9D-D526-4A7E-8B4C-82E62A7C8285}"/>
                  </a:ext>
                </a:extLst>
              </p:cNvPr>
              <p:cNvSpPr txBox="1"/>
              <p:nvPr/>
            </p:nvSpPr>
            <p:spPr>
              <a:xfrm>
                <a:off x="11239036" y="3846270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B9B7D9D-D526-4A7E-8B4C-82E62A7C8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036" y="3846270"/>
                <a:ext cx="1582994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5008C68-D5AE-481D-9387-E6CA5B356454}"/>
              </a:ext>
            </a:extLst>
          </p:cNvPr>
          <p:cNvCxnSpPr>
            <a:cxnSpLocks/>
            <a:stCxn id="27" idx="0"/>
            <a:endCxn id="52" idx="4"/>
          </p:cNvCxnSpPr>
          <p:nvPr/>
        </p:nvCxnSpPr>
        <p:spPr>
          <a:xfrm flipH="1" flipV="1">
            <a:off x="6536220" y="5872521"/>
            <a:ext cx="18415" cy="6074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FA40C0A-FD15-4169-A6BD-384D59640DC6}"/>
              </a:ext>
            </a:extLst>
          </p:cNvPr>
          <p:cNvCxnSpPr>
            <a:cxnSpLocks/>
            <a:stCxn id="52" idx="0"/>
            <a:endCxn id="53" idx="4"/>
          </p:cNvCxnSpPr>
          <p:nvPr/>
        </p:nvCxnSpPr>
        <p:spPr>
          <a:xfrm flipH="1" flipV="1">
            <a:off x="6521706" y="4683496"/>
            <a:ext cx="14514" cy="5440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39C78-4CE6-4E2B-B696-8D7D1D87B674}"/>
                  </a:ext>
                </a:extLst>
              </p:cNvPr>
              <p:cNvSpPr txBox="1"/>
              <p:nvPr/>
            </p:nvSpPr>
            <p:spPr>
              <a:xfrm>
                <a:off x="7568622" y="5047380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79239C78-4CE6-4E2B-B696-8D7D1D87B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622" y="5047380"/>
                <a:ext cx="1582994" cy="7078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8410E0F1-E817-4BD9-A0FD-C8B01D071802}"/>
              </a:ext>
            </a:extLst>
          </p:cNvPr>
          <p:cNvSpPr/>
          <p:nvPr/>
        </p:nvSpPr>
        <p:spPr>
          <a:xfrm>
            <a:off x="9943549" y="5755266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02B5662-D58F-463C-878E-10D6CA615DAA}"/>
              </a:ext>
            </a:extLst>
          </p:cNvPr>
          <p:cNvCxnSpPr>
            <a:cxnSpLocks/>
            <a:stCxn id="84" idx="3"/>
            <a:endCxn id="86" idx="0"/>
          </p:cNvCxnSpPr>
          <p:nvPr/>
        </p:nvCxnSpPr>
        <p:spPr>
          <a:xfrm>
            <a:off x="9151616" y="5401323"/>
            <a:ext cx="1152524" cy="353943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809DBA57-87C1-4D3F-9EEA-398D13802012}"/>
              </a:ext>
            </a:extLst>
          </p:cNvPr>
          <p:cNvCxnSpPr>
            <a:cxnSpLocks/>
            <a:stCxn id="28" idx="3"/>
            <a:endCxn id="86" idx="4"/>
          </p:cNvCxnSpPr>
          <p:nvPr/>
        </p:nvCxnSpPr>
        <p:spPr>
          <a:xfrm flipV="1">
            <a:off x="9151616" y="6400265"/>
            <a:ext cx="1152524" cy="43361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BF362A1-56F9-480D-B97E-376499415D4D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8360119" y="4368040"/>
            <a:ext cx="0" cy="67934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74AA472-97E6-42E5-9266-B591CEE029C0}"/>
              </a:ext>
            </a:extLst>
          </p:cNvPr>
          <p:cNvCxnSpPr>
            <a:cxnSpLocks/>
            <a:stCxn id="86" idx="6"/>
          </p:cNvCxnSpPr>
          <p:nvPr/>
        </p:nvCxnSpPr>
        <p:spPr>
          <a:xfrm>
            <a:off x="10664730" y="6077766"/>
            <a:ext cx="10258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FD4A531-808C-4298-9918-93212ECBEC78}"/>
                  </a:ext>
                </a:extLst>
              </p:cNvPr>
              <p:cNvSpPr txBox="1"/>
              <p:nvPr/>
            </p:nvSpPr>
            <p:spPr>
              <a:xfrm>
                <a:off x="11239036" y="5588762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FD4A531-808C-4298-9918-93212ECBE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036" y="5588762"/>
                <a:ext cx="158299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415576B-30EB-4692-B5F3-D6369825D318}"/>
                  </a:ext>
                </a:extLst>
              </p:cNvPr>
              <p:cNvSpPr txBox="1"/>
              <p:nvPr/>
            </p:nvSpPr>
            <p:spPr>
              <a:xfrm>
                <a:off x="1882792" y="576644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415576B-30EB-4692-B5F3-D6369825D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792" y="5766449"/>
                <a:ext cx="1582994" cy="7078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68A024-B3DA-48A7-A1C4-5EB60463BB82}"/>
                  </a:ext>
                </a:extLst>
              </p:cNvPr>
              <p:cNvSpPr txBox="1"/>
              <p:nvPr/>
            </p:nvSpPr>
            <p:spPr>
              <a:xfrm>
                <a:off x="3721557" y="576644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68A024-B3DA-48A7-A1C4-5EB60463B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557" y="5766449"/>
                <a:ext cx="1582994" cy="70788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C79737B1-7F31-49AB-A467-5168DC585041}"/>
              </a:ext>
            </a:extLst>
          </p:cNvPr>
          <p:cNvCxnSpPr>
            <a:cxnSpLocks/>
            <a:stCxn id="20" idx="0"/>
            <a:endCxn id="52" idx="2"/>
          </p:cNvCxnSpPr>
          <p:nvPr/>
        </p:nvCxnSpPr>
        <p:spPr>
          <a:xfrm rot="5400000" flipH="1" flipV="1">
            <a:off x="5011023" y="5317178"/>
            <a:ext cx="931761" cy="139745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2DF109D-4130-42E4-8B8A-53FE94958B1E}"/>
                  </a:ext>
                </a:extLst>
              </p:cNvPr>
              <p:cNvSpPr txBox="1"/>
              <p:nvPr/>
            </p:nvSpPr>
            <p:spPr>
              <a:xfrm>
                <a:off x="8757837" y="677488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2DF109D-4130-42E4-8B8A-53FE94958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837" y="6774889"/>
                <a:ext cx="1582994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934CFBA-064E-4689-91C5-D0F4BC59A78B}"/>
                  </a:ext>
                </a:extLst>
              </p:cNvPr>
              <p:cNvSpPr txBox="1"/>
              <p:nvPr/>
            </p:nvSpPr>
            <p:spPr>
              <a:xfrm>
                <a:off x="5348632" y="5709972"/>
                <a:ext cx="1582994" cy="72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934CFBA-064E-4689-91C5-D0F4BC59A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632" y="5709972"/>
                <a:ext cx="1582994" cy="72051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779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4. RÉSEAUX DE NEURONES RÉCURENTS (RNN)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483209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Une version plus « légère » de la LSTM est nommée </a:t>
            </a:r>
            <a:r>
              <a:rPr lang="fr-CA" sz="4000" i="1" dirty="0"/>
              <a:t>GRU</a:t>
            </a:r>
            <a:r>
              <a:rPr lang="fr-CA" sz="4000" dirty="0"/>
              <a:t> (</a:t>
            </a:r>
            <a:r>
              <a:rPr lang="fr-CA" sz="4000" i="1" dirty="0" err="1"/>
              <a:t>gated</a:t>
            </a:r>
            <a:r>
              <a:rPr lang="fr-CA" sz="4000" i="1" dirty="0"/>
              <a:t> </a:t>
            </a:r>
            <a:r>
              <a:rPr lang="fr-CA" sz="4000" i="1" dirty="0" err="1"/>
              <a:t>recurrent</a:t>
            </a:r>
            <a:r>
              <a:rPr lang="fr-CA" sz="4000" i="1" dirty="0"/>
              <a:t> unit</a:t>
            </a:r>
            <a:r>
              <a:rPr lang="fr-CA" sz="4000" dirty="0"/>
              <a:t>).</a:t>
            </a:r>
          </a:p>
          <a:p>
            <a:endParaRPr lang="fr-CA" sz="4000" dirty="0"/>
          </a:p>
          <a:p>
            <a:r>
              <a:rPr lang="fr-CA" sz="4000" dirty="0"/>
              <a:t>Le GRU ne comporte que 2 « portes » plutôt que 3 et n’utilise pas l’état supplémentaire de la cellule (i.e. « </a:t>
            </a:r>
            <a:r>
              <a:rPr lang="fr-CA" sz="4000" i="1" dirty="0"/>
              <a:t>c »</a:t>
            </a:r>
            <a:r>
              <a:rPr lang="fr-CA" sz="4000" dirty="0"/>
              <a:t>).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GRU permet néanmoins de créer un chemin de rétropropagation permettant de diminuer le problème de disparition du gradient.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99BB9B-B4D4-45B9-8938-CF20EC3D6DEB}"/>
              </a:ext>
            </a:extLst>
          </p:cNvPr>
          <p:cNvSpPr/>
          <p:nvPr/>
        </p:nvSpPr>
        <p:spPr>
          <a:xfrm>
            <a:off x="1847073" y="4946007"/>
            <a:ext cx="8252593" cy="5366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CA57577-5EFC-4291-8443-98BD6B329FC4}"/>
                  </a:ext>
                </a:extLst>
              </p:cNvPr>
              <p:cNvSpPr txBox="1"/>
              <p:nvPr/>
            </p:nvSpPr>
            <p:spPr>
              <a:xfrm>
                <a:off x="4143234" y="10638779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7CA57577-5EFC-4291-8443-98BD6B329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34" y="10638779"/>
                <a:ext cx="158299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E1C733A-235D-402A-BF8C-403C3B947EDC}"/>
                  </a:ext>
                </a:extLst>
              </p:cNvPr>
              <p:cNvSpPr txBox="1"/>
              <p:nvPr/>
            </p:nvSpPr>
            <p:spPr>
              <a:xfrm>
                <a:off x="-153710" y="5366574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E1C733A-235D-402A-BF8C-403C3B947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710" y="5366574"/>
                <a:ext cx="158299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C1F68E0-BBC2-40E1-890C-BB308674EE81}"/>
                  </a:ext>
                </a:extLst>
              </p:cNvPr>
              <p:cNvSpPr txBox="1"/>
              <p:nvPr/>
            </p:nvSpPr>
            <p:spPr>
              <a:xfrm>
                <a:off x="4143234" y="8230081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C1F68E0-BBC2-40E1-890C-BB308674E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34" y="8230081"/>
                <a:ext cx="1582994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D01D888-A968-4451-8C8C-8460E97C1F49}"/>
                  </a:ext>
                </a:extLst>
              </p:cNvPr>
              <p:cNvSpPr txBox="1"/>
              <p:nvPr/>
            </p:nvSpPr>
            <p:spPr>
              <a:xfrm>
                <a:off x="5919691" y="8228238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D01D888-A968-4451-8C8C-8460E97C1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691" y="8228238"/>
                <a:ext cx="1582994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480FE8B-A5F6-4E0B-A93E-68E49FDF97C1}"/>
                  </a:ext>
                </a:extLst>
              </p:cNvPr>
              <p:cNvSpPr txBox="1"/>
              <p:nvPr/>
            </p:nvSpPr>
            <p:spPr>
              <a:xfrm>
                <a:off x="7725175" y="8228238"/>
                <a:ext cx="1582994" cy="70788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480FE8B-A5F6-4E0B-A93E-68E49FDF9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175" y="8228238"/>
                <a:ext cx="158299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24B144F8-B340-461B-AE83-DF5DAFF9FC3E}"/>
              </a:ext>
            </a:extLst>
          </p:cNvPr>
          <p:cNvCxnSpPr>
            <a:cxnSpLocks/>
            <a:endCxn id="115" idx="2"/>
          </p:cNvCxnSpPr>
          <p:nvPr/>
        </p:nvCxnSpPr>
        <p:spPr>
          <a:xfrm flipV="1">
            <a:off x="4921720" y="8936124"/>
            <a:ext cx="1789468" cy="800874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7580E149-7C88-4ACF-8BBA-8DF9C1C420AE}"/>
              </a:ext>
            </a:extLst>
          </p:cNvPr>
          <p:cNvCxnSpPr>
            <a:cxnSpLocks/>
            <a:endCxn id="116" idx="2"/>
          </p:cNvCxnSpPr>
          <p:nvPr/>
        </p:nvCxnSpPr>
        <p:spPr>
          <a:xfrm flipV="1">
            <a:off x="6724199" y="8936124"/>
            <a:ext cx="1792473" cy="79239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1F5811DE-605A-46BB-9F81-9080CB5F566B}"/>
              </a:ext>
            </a:extLst>
          </p:cNvPr>
          <p:cNvCxnSpPr>
            <a:cxnSpLocks/>
            <a:stCxn id="109" idx="3"/>
            <a:endCxn id="125" idx="0"/>
          </p:cNvCxnSpPr>
          <p:nvPr/>
        </p:nvCxnSpPr>
        <p:spPr>
          <a:xfrm>
            <a:off x="1429284" y="5720517"/>
            <a:ext cx="1507998" cy="1045772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85554620-E2E6-467D-B204-420D957BA2A8}"/>
              </a:ext>
            </a:extLst>
          </p:cNvPr>
          <p:cNvCxnSpPr>
            <a:cxnSpLocks/>
            <a:stCxn id="125" idx="4"/>
          </p:cNvCxnSpPr>
          <p:nvPr/>
        </p:nvCxnSpPr>
        <p:spPr>
          <a:xfrm rot="16200000" flipH="1">
            <a:off x="4279322" y="6069248"/>
            <a:ext cx="2681112" cy="5365192"/>
          </a:xfrm>
          <a:prstGeom prst="bentConnector2">
            <a:avLst/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2EB5A775-0542-40A5-8110-26BF671D3A98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1429284" y="5720517"/>
            <a:ext cx="5012794" cy="3608824"/>
          </a:xfrm>
          <a:prstGeom prst="bentConnector3">
            <a:avLst>
              <a:gd name="adj1" fmla="val 47217"/>
            </a:avLst>
          </a:prstGeom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8C5B8F08-C687-4E2D-ADC6-02075EDF646C}"/>
              </a:ext>
            </a:extLst>
          </p:cNvPr>
          <p:cNvSpPr/>
          <p:nvPr/>
        </p:nvSpPr>
        <p:spPr>
          <a:xfrm>
            <a:off x="2576691" y="6766289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EB83CE8-372D-40FD-8C73-292190DB3FD9}"/>
              </a:ext>
            </a:extLst>
          </p:cNvPr>
          <p:cNvSpPr/>
          <p:nvPr/>
        </p:nvSpPr>
        <p:spPr>
          <a:xfrm>
            <a:off x="8128663" y="5397570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56919B3-32CF-4AAF-B458-F3F855797CB3}"/>
              </a:ext>
            </a:extLst>
          </p:cNvPr>
          <p:cNvCxnSpPr>
            <a:cxnSpLocks/>
            <a:stCxn id="115" idx="0"/>
            <a:endCxn id="209" idx="4"/>
          </p:cNvCxnSpPr>
          <p:nvPr/>
        </p:nvCxnSpPr>
        <p:spPr>
          <a:xfrm flipH="1" flipV="1">
            <a:off x="6668139" y="7040440"/>
            <a:ext cx="43049" cy="11877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8980829-0281-4AEF-B039-5E3561D1A341}"/>
              </a:ext>
            </a:extLst>
          </p:cNvPr>
          <p:cNvCxnSpPr>
            <a:cxnSpLocks/>
            <a:stCxn id="127" idx="6"/>
          </p:cNvCxnSpPr>
          <p:nvPr/>
        </p:nvCxnSpPr>
        <p:spPr>
          <a:xfrm>
            <a:off x="8849844" y="5720070"/>
            <a:ext cx="172290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4BDAD14-9E77-448F-908D-7E56D731B710}"/>
                  </a:ext>
                </a:extLst>
              </p:cNvPr>
              <p:cNvSpPr txBox="1"/>
              <p:nvPr/>
            </p:nvSpPr>
            <p:spPr>
              <a:xfrm>
                <a:off x="8516672" y="4946007"/>
                <a:ext cx="158299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4BDAD14-9E77-448F-908D-7E56D731B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672" y="4946007"/>
                <a:ext cx="158299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7BBEE73-4CF5-4768-A6DC-494C9DA50178}"/>
                  </a:ext>
                </a:extLst>
              </p:cNvPr>
              <p:cNvSpPr txBox="1"/>
              <p:nvPr/>
            </p:nvSpPr>
            <p:spPr>
              <a:xfrm>
                <a:off x="4285952" y="7163349"/>
                <a:ext cx="7061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7BBEE73-4CF5-4768-A6DC-494C9DA50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52" y="7163349"/>
                <a:ext cx="706135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4DBE497C-2A40-4776-9916-84AC5211FF04}"/>
              </a:ext>
            </a:extLst>
          </p:cNvPr>
          <p:cNvCxnSpPr>
            <a:cxnSpLocks/>
            <a:stCxn id="113" idx="0"/>
            <a:endCxn id="125" idx="6"/>
          </p:cNvCxnSpPr>
          <p:nvPr/>
        </p:nvCxnSpPr>
        <p:spPr>
          <a:xfrm rot="16200000" flipV="1">
            <a:off x="3545656" y="6841005"/>
            <a:ext cx="1141292" cy="1636859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6A1B7D0-51C3-493E-BEE8-9CBB8EB3D0C7}"/>
                  </a:ext>
                </a:extLst>
              </p:cNvPr>
              <p:cNvSpPr txBox="1"/>
              <p:nvPr/>
            </p:nvSpPr>
            <p:spPr>
              <a:xfrm>
                <a:off x="8779471" y="7513627"/>
                <a:ext cx="721181" cy="735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6A1B7D0-51C3-493E-BEE8-9CBB8EB3D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471" y="7513627"/>
                <a:ext cx="721181" cy="7352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A0B4E85-CA71-4F9A-A191-5AB8177877F7}"/>
                  </a:ext>
                </a:extLst>
              </p:cNvPr>
              <p:cNvSpPr txBox="1"/>
              <p:nvPr/>
            </p:nvSpPr>
            <p:spPr>
              <a:xfrm>
                <a:off x="6068683" y="7473480"/>
                <a:ext cx="660324" cy="720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7A0B4E85-CA71-4F9A-A191-5AB817787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83" y="7473480"/>
                <a:ext cx="660324" cy="7205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1510B22-44BD-4CA2-81C7-C899B0A8DBE9}"/>
              </a:ext>
            </a:extLst>
          </p:cNvPr>
          <p:cNvCxnSpPr>
            <a:cxnSpLocks/>
            <a:stCxn id="108" idx="0"/>
            <a:endCxn id="113" idx="2"/>
          </p:cNvCxnSpPr>
          <p:nvPr/>
        </p:nvCxnSpPr>
        <p:spPr>
          <a:xfrm flipV="1">
            <a:off x="4934731" y="8937967"/>
            <a:ext cx="0" cy="17008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A79E270-E8FA-4439-B230-7E41B04755C9}"/>
              </a:ext>
            </a:extLst>
          </p:cNvPr>
          <p:cNvCxnSpPr>
            <a:cxnSpLocks/>
          </p:cNvCxnSpPr>
          <p:nvPr/>
        </p:nvCxnSpPr>
        <p:spPr>
          <a:xfrm flipH="1" flipV="1">
            <a:off x="6419850" y="8953500"/>
            <a:ext cx="9217" cy="375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57266B5D-C10D-41A2-B201-CD6D672B5E89}"/>
              </a:ext>
            </a:extLst>
          </p:cNvPr>
          <p:cNvCxnSpPr>
            <a:cxnSpLocks/>
          </p:cNvCxnSpPr>
          <p:nvPr/>
        </p:nvCxnSpPr>
        <p:spPr>
          <a:xfrm flipH="1" flipV="1">
            <a:off x="8302475" y="8936124"/>
            <a:ext cx="2" cy="11562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EA006F92-84F5-4562-A2C2-20CA83EC7000}"/>
              </a:ext>
            </a:extLst>
          </p:cNvPr>
          <p:cNvCxnSpPr>
            <a:cxnSpLocks/>
          </p:cNvCxnSpPr>
          <p:nvPr/>
        </p:nvCxnSpPr>
        <p:spPr>
          <a:xfrm flipH="1" flipV="1">
            <a:off x="4677560" y="8940981"/>
            <a:ext cx="18099" cy="4008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Oval 203">
            <a:extLst>
              <a:ext uri="{FF2B5EF4-FFF2-40B4-BE49-F238E27FC236}">
                <a16:creationId xmlns:a16="http://schemas.microsoft.com/office/drawing/2014/main" id="{426A9BC3-B040-4CAC-98B3-DBB5C1BC5C4D}"/>
              </a:ext>
            </a:extLst>
          </p:cNvPr>
          <p:cNvSpPr/>
          <p:nvPr/>
        </p:nvSpPr>
        <p:spPr>
          <a:xfrm>
            <a:off x="6286980" y="5398017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2A8CF80A-31B6-431A-BB5A-2C3C90B96BDB}"/>
              </a:ext>
            </a:extLst>
          </p:cNvPr>
          <p:cNvCxnSpPr>
            <a:cxnSpLocks/>
            <a:endCxn id="204" idx="2"/>
          </p:cNvCxnSpPr>
          <p:nvPr/>
        </p:nvCxnSpPr>
        <p:spPr>
          <a:xfrm>
            <a:off x="2937281" y="5720517"/>
            <a:ext cx="334969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76FB4466-A5DE-4FE7-A994-241ACEFFED77}"/>
              </a:ext>
            </a:extLst>
          </p:cNvPr>
          <p:cNvSpPr/>
          <p:nvPr/>
        </p:nvSpPr>
        <p:spPr>
          <a:xfrm>
            <a:off x="6307548" y="6395441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800" dirty="0">
                <a:solidFill>
                  <a:schemeClr val="tx1"/>
                </a:solidFill>
              </a:rPr>
              <a:t>1-</a:t>
            </a:r>
          </a:p>
        </p:txBody>
      </p: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AF7B687D-0A22-4BEF-A7D5-CC407E0BBD69}"/>
              </a:ext>
            </a:extLst>
          </p:cNvPr>
          <p:cNvCxnSpPr>
            <a:cxnSpLocks/>
            <a:stCxn id="209" idx="0"/>
            <a:endCxn id="204" idx="4"/>
          </p:cNvCxnSpPr>
          <p:nvPr/>
        </p:nvCxnSpPr>
        <p:spPr>
          <a:xfrm flipH="1" flipV="1">
            <a:off x="6647571" y="6043016"/>
            <a:ext cx="20568" cy="3524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1B1710BC-674C-4F03-A593-BD2726812A8A}"/>
              </a:ext>
            </a:extLst>
          </p:cNvPr>
          <p:cNvCxnSpPr>
            <a:cxnSpLocks/>
            <a:stCxn id="204" idx="6"/>
            <a:endCxn id="127" idx="2"/>
          </p:cNvCxnSpPr>
          <p:nvPr/>
        </p:nvCxnSpPr>
        <p:spPr>
          <a:xfrm flipV="1">
            <a:off x="7008161" y="5720070"/>
            <a:ext cx="1120502" cy="4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518C48A0-C8FB-4D99-A0E0-FA698F9826F9}"/>
              </a:ext>
            </a:extLst>
          </p:cNvPr>
          <p:cNvSpPr/>
          <p:nvPr/>
        </p:nvSpPr>
        <p:spPr>
          <a:xfrm>
            <a:off x="8152356" y="7187840"/>
            <a:ext cx="721181" cy="64499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7200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246F8785-D97E-4D77-9031-766AD551C768}"/>
              </a:ext>
            </a:extLst>
          </p:cNvPr>
          <p:cNvCxnSpPr>
            <a:cxnSpLocks/>
            <a:stCxn id="116" idx="0"/>
            <a:endCxn id="217" idx="4"/>
          </p:cNvCxnSpPr>
          <p:nvPr/>
        </p:nvCxnSpPr>
        <p:spPr>
          <a:xfrm flipH="1" flipV="1">
            <a:off x="8512947" y="7832839"/>
            <a:ext cx="3725" cy="3953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30025880-1E5A-4C05-B005-17E9DB4DD480}"/>
              </a:ext>
            </a:extLst>
          </p:cNvPr>
          <p:cNvCxnSpPr>
            <a:cxnSpLocks/>
            <a:endCxn id="217" idx="2"/>
          </p:cNvCxnSpPr>
          <p:nvPr/>
        </p:nvCxnSpPr>
        <p:spPr>
          <a:xfrm>
            <a:off x="6668138" y="7510339"/>
            <a:ext cx="1484218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44228BDA-B9FE-4D10-889F-0FEBCB69BDB7}"/>
              </a:ext>
            </a:extLst>
          </p:cNvPr>
          <p:cNvCxnSpPr>
            <a:cxnSpLocks/>
            <a:stCxn id="217" idx="0"/>
            <a:endCxn id="127" idx="4"/>
          </p:cNvCxnSpPr>
          <p:nvPr/>
        </p:nvCxnSpPr>
        <p:spPr>
          <a:xfrm flipH="1" flipV="1">
            <a:off x="8489254" y="6042569"/>
            <a:ext cx="23693" cy="11452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E3DA7618-FC43-4412-9BBB-9865E55138F8}"/>
              </a:ext>
            </a:extLst>
          </p:cNvPr>
          <p:cNvCxnSpPr>
            <a:cxnSpLocks/>
          </p:cNvCxnSpPr>
          <p:nvPr/>
        </p:nvCxnSpPr>
        <p:spPr>
          <a:xfrm flipV="1">
            <a:off x="9660593" y="4592065"/>
            <a:ext cx="0" cy="11280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949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</p:spTree>
    <p:extLst>
      <p:ext uri="{BB962C8B-B14F-4D97-AF65-F5344CB8AC3E}">
        <p14:creationId xmlns:p14="http://schemas.microsoft.com/office/powerpoint/2010/main" val="2837181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AUTO-ENCODEURS</a:t>
            </a:r>
          </a:p>
        </p:txBody>
      </p:sp>
    </p:spTree>
    <p:extLst>
      <p:ext uri="{BB962C8B-B14F-4D97-AF65-F5344CB8AC3E}">
        <p14:creationId xmlns:p14="http://schemas.microsoft.com/office/powerpoint/2010/main" val="840308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AUTO-ENCODEURS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1074140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Les auto-encodeurs permettent un apprentissage </a:t>
            </a:r>
            <a:br>
              <a:rPr lang="fr-CA" sz="4000" dirty="0"/>
            </a:br>
            <a:r>
              <a:rPr lang="fr-CA" sz="4000" dirty="0"/>
              <a:t>non supervisé de réduction de dimension.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Apprennent à éliminer le bruit des données.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Procèdent par une séquence </a:t>
            </a:r>
            <a:br>
              <a:rPr lang="fr-CA" sz="4000" dirty="0"/>
            </a:br>
            <a:r>
              <a:rPr lang="fr-CA" sz="4000" dirty="0"/>
              <a:t>« compression =&gt; décompression ».</a:t>
            </a:r>
          </a:p>
          <a:p>
            <a:endParaRPr lang="fr-CA" sz="4000" dirty="0"/>
          </a:p>
          <a:p>
            <a:r>
              <a:rPr lang="fr-CA" sz="4000" dirty="0"/>
              <a:t>Un réseau de neurones de compression, nommé « encodeur », a une couche de sortie comportant  moins de neurones que le nombre de neurones en entrée.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Permet d’éliminer l’information non essentielle pour la reconstruction.</a:t>
            </a:r>
            <a:endParaRPr lang="fr-CA" sz="4000" dirty="0"/>
          </a:p>
          <a:p>
            <a:endParaRPr lang="fr-CA" sz="4000" dirty="0"/>
          </a:p>
          <a:p>
            <a:r>
              <a:rPr lang="fr-CA" sz="4000" dirty="0"/>
              <a:t>Un réseau de neurones de décompression, nommé « décodeur », a pour objectif de reconstruire l’image initiale.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nombre de neurones de la couche de sortie du décodeur comporte donc le même  nombre de  neurones que l’entrée de l’encodeur.</a:t>
            </a:r>
          </a:p>
        </p:txBody>
      </p:sp>
    </p:spTree>
    <p:extLst>
      <p:ext uri="{BB962C8B-B14F-4D97-AF65-F5344CB8AC3E}">
        <p14:creationId xmlns:p14="http://schemas.microsoft.com/office/powerpoint/2010/main" val="137088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5. AUTO-ENCODEURS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Voici à quoi ressemble un auto-encodeur:</a:t>
            </a:r>
            <a:endParaRPr lang="fr-CA" sz="3600" dirty="0"/>
          </a:p>
        </p:txBody>
      </p:sp>
      <p:pic>
        <p:nvPicPr>
          <p:cNvPr id="13314" name="Picture 2" descr="Résultats de recherche d'images pour « autoencoder »">
            <a:extLst>
              <a:ext uri="{FF2B5EF4-FFF2-40B4-BE49-F238E27FC236}">
                <a16:creationId xmlns:a16="http://schemas.microsoft.com/office/drawing/2014/main" id="{62C77363-8F52-43B6-9111-E4C37104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884"/>
            <a:ext cx="12192000" cy="125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2B2B06-698F-47DA-8E14-7B6BF0326E54}"/>
              </a:ext>
            </a:extLst>
          </p:cNvPr>
          <p:cNvSpPr txBox="1"/>
          <p:nvPr/>
        </p:nvSpPr>
        <p:spPr>
          <a:xfrm>
            <a:off x="8496300" y="8763000"/>
            <a:ext cx="2895600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4000" b="1" dirty="0"/>
              <a:t>Encodeur</a:t>
            </a:r>
          </a:p>
          <a:p>
            <a:r>
              <a:rPr lang="fr-CA" sz="4000" b="1" dirty="0"/>
              <a:t>(réduction)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15ED54-3534-4D3A-BFA8-C10272A94FB1}"/>
              </a:ext>
            </a:extLst>
          </p:cNvPr>
          <p:cNvSpPr/>
          <p:nvPr/>
        </p:nvSpPr>
        <p:spPr>
          <a:xfrm>
            <a:off x="8343900" y="1219200"/>
            <a:ext cx="37719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8791D8-08E2-4144-BDC3-FE5D14457177}"/>
              </a:ext>
            </a:extLst>
          </p:cNvPr>
          <p:cNvSpPr/>
          <p:nvPr/>
        </p:nvSpPr>
        <p:spPr>
          <a:xfrm>
            <a:off x="8343900" y="6553200"/>
            <a:ext cx="37719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089FA-1A4B-402C-B8AB-40CF49DDC133}"/>
              </a:ext>
            </a:extLst>
          </p:cNvPr>
          <p:cNvSpPr txBox="1"/>
          <p:nvPr/>
        </p:nvSpPr>
        <p:spPr>
          <a:xfrm>
            <a:off x="8553450" y="3387755"/>
            <a:ext cx="3771899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sz="4000" b="1" dirty="0"/>
              <a:t>Décodeur</a:t>
            </a:r>
          </a:p>
          <a:p>
            <a:r>
              <a:rPr lang="fr-CA" sz="4000" b="1" dirty="0"/>
              <a:t>(reconstruction)</a:t>
            </a:r>
          </a:p>
        </p:txBody>
      </p:sp>
    </p:spTree>
    <p:extLst>
      <p:ext uri="{BB962C8B-B14F-4D97-AF65-F5344CB8AC3E}">
        <p14:creationId xmlns:p14="http://schemas.microsoft.com/office/powerpoint/2010/main" val="160958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RÉSEAUX GÉNÉRATIFS ANTAGONISTES</a:t>
            </a:r>
          </a:p>
        </p:txBody>
      </p:sp>
    </p:spTree>
    <p:extLst>
      <p:ext uri="{BB962C8B-B14F-4D97-AF65-F5344CB8AC3E}">
        <p14:creationId xmlns:p14="http://schemas.microsoft.com/office/powerpoint/2010/main" val="1567117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RÉSEAUX GÉNÉRATIFS ANTAGONISTES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840230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Un GAN est un autre type de réseau de neurones permettant un apprentissage non supervisé.</a:t>
            </a:r>
          </a:p>
          <a:p>
            <a:endParaRPr lang="fr-CA" sz="4000" dirty="0"/>
          </a:p>
          <a:p>
            <a:r>
              <a:rPr lang="fr-CA" sz="4000" dirty="0"/>
              <a:t>Plus précisément, il s’agit de deux réseaux de neurones</a:t>
            </a:r>
          </a:p>
          <a:p>
            <a:r>
              <a:rPr lang="fr-CA" sz="4000" dirty="0"/>
              <a:t>artificiels en compétition dans le cadre d’un jeu de type minimax à deux joueurs.</a:t>
            </a:r>
          </a:p>
          <a:p>
            <a:endParaRPr lang="fr-CA" sz="4000" dirty="0"/>
          </a:p>
          <a:p>
            <a:r>
              <a:rPr lang="fr-CA" sz="4000" dirty="0"/>
              <a:t>Le premier joueur est un discriminateur, alors que le deuxième joueur est un générateur.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discriminateur cherche à maximiser son aptitude à déterminer si une entrée provient de son propre ensemble d’entraînement ou si elle a été construite par le générateur.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 générateur cherche quant à lui à minimiser l’aptitude du discriminateur à effectuer cette tâche.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4448F8-588D-4024-86A1-941FAF5AB0C5}"/>
              </a:ext>
            </a:extLst>
          </p:cNvPr>
          <p:cNvGrpSpPr/>
          <p:nvPr/>
        </p:nvGrpSpPr>
        <p:grpSpPr>
          <a:xfrm>
            <a:off x="-1220659" y="8912364"/>
            <a:ext cx="14557119" cy="6292467"/>
            <a:chOff x="-4416169" y="8569464"/>
            <a:chExt cx="14557119" cy="62924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9952FB-057E-4182-BE38-A8903395101E}"/>
                </a:ext>
              </a:extLst>
            </p:cNvPr>
            <p:cNvSpPr/>
            <p:nvPr/>
          </p:nvSpPr>
          <p:spPr>
            <a:xfrm>
              <a:off x="-1371600" y="9372600"/>
              <a:ext cx="952500" cy="95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C786DA4-4974-40D0-84D0-31C5533FEDE4}"/>
                </a:ext>
              </a:extLst>
            </p:cNvPr>
            <p:cNvSpPr/>
            <p:nvPr/>
          </p:nvSpPr>
          <p:spPr>
            <a:xfrm>
              <a:off x="-1219200" y="9525000"/>
              <a:ext cx="952500" cy="9525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42E9C12-3D4A-4543-A307-54BD7A644089}"/>
                </a:ext>
              </a:extLst>
            </p:cNvPr>
            <p:cNvSpPr/>
            <p:nvPr/>
          </p:nvSpPr>
          <p:spPr>
            <a:xfrm>
              <a:off x="-1028700" y="9715500"/>
              <a:ext cx="952500" cy="9525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2EB401A-2A94-46D9-B762-5C566743E07D}"/>
                </a:ext>
              </a:extLst>
            </p:cNvPr>
            <p:cNvSpPr/>
            <p:nvPr/>
          </p:nvSpPr>
          <p:spPr>
            <a:xfrm>
              <a:off x="-933450" y="9848850"/>
              <a:ext cx="952500" cy="952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6620BE3-3387-4189-9F81-C2DBD413B241}"/>
                </a:ext>
              </a:extLst>
            </p:cNvPr>
            <p:cNvSpPr/>
            <p:nvPr/>
          </p:nvSpPr>
          <p:spPr>
            <a:xfrm>
              <a:off x="-781050" y="10001250"/>
              <a:ext cx="952500" cy="9525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D78EE8D-8563-43DF-BF5E-D32E5DA2204B}"/>
                </a:ext>
              </a:extLst>
            </p:cNvPr>
            <p:cNvSpPr/>
            <p:nvPr/>
          </p:nvSpPr>
          <p:spPr>
            <a:xfrm>
              <a:off x="-590550" y="10191750"/>
              <a:ext cx="952500" cy="9525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BAE22F-40BE-483F-94B7-3BBE03902694}"/>
                </a:ext>
              </a:extLst>
            </p:cNvPr>
            <p:cNvSpPr txBox="1"/>
            <p:nvPr/>
          </p:nvSpPr>
          <p:spPr>
            <a:xfrm>
              <a:off x="-2305051" y="8569464"/>
              <a:ext cx="31242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dirty="0"/>
                <a:t>Vraies images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7323FB-9A10-4422-9CAC-360BD2D17EB7}"/>
                </a:ext>
              </a:extLst>
            </p:cNvPr>
            <p:cNvSpPr txBox="1"/>
            <p:nvPr/>
          </p:nvSpPr>
          <p:spPr>
            <a:xfrm>
              <a:off x="-4416169" y="13112457"/>
              <a:ext cx="14570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dirty="0"/>
                <a:t>Bruit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D8490D-F49E-44BC-868C-91C26F67F5A5}"/>
                </a:ext>
              </a:extLst>
            </p:cNvPr>
            <p:cNvSpPr txBox="1"/>
            <p:nvPr/>
          </p:nvSpPr>
          <p:spPr>
            <a:xfrm>
              <a:off x="-2085975" y="12496904"/>
              <a:ext cx="3562350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dirty="0"/>
            </a:p>
            <a:p>
              <a:pPr algn="ctr"/>
              <a:r>
                <a:rPr lang="fr-CA" sz="4000" dirty="0"/>
                <a:t>Générateur</a:t>
              </a:r>
            </a:p>
            <a:p>
              <a:pPr algn="ctr"/>
              <a:endParaRPr lang="fr-CA" sz="4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FA39D08-917C-4980-8F2C-DF8A11BB223E}"/>
                </a:ext>
              </a:extLst>
            </p:cNvPr>
            <p:cNvSpPr txBox="1"/>
            <p:nvPr/>
          </p:nvSpPr>
          <p:spPr>
            <a:xfrm>
              <a:off x="6572250" y="10477500"/>
              <a:ext cx="3562350" cy="19389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dirty="0"/>
            </a:p>
            <a:p>
              <a:pPr algn="ctr"/>
              <a:r>
                <a:rPr lang="fr-CA" sz="4000" dirty="0"/>
                <a:t>Discriminateur</a:t>
              </a:r>
            </a:p>
            <a:p>
              <a:pPr algn="ctr"/>
              <a:endParaRPr lang="fr-CA" sz="40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806048-AD30-4EF3-99E2-280163FB68C7}"/>
                </a:ext>
              </a:extLst>
            </p:cNvPr>
            <p:cNvSpPr txBox="1"/>
            <p:nvPr/>
          </p:nvSpPr>
          <p:spPr>
            <a:xfrm>
              <a:off x="6572250" y="13538492"/>
              <a:ext cx="3562350" cy="13234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Fonction </a:t>
              </a:r>
              <a:br>
                <a:rPr lang="fr-CA" sz="4000" dirty="0"/>
              </a:br>
              <a:r>
                <a:rPr lang="fr-CA" sz="4000" dirty="0"/>
                <a:t>de perte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88BDEE87-A10D-4F73-9AF3-FC019493E877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819150" y="8923407"/>
              <a:ext cx="3829050" cy="2100590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9CBE06C3-0FDB-49F7-8DF4-0F471A82A9CE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476375" y="11722685"/>
              <a:ext cx="3171825" cy="1743715"/>
            </a:xfrm>
            <a:prstGeom prst="bentConnector3">
              <a:avLst>
                <a:gd name="adj1" fmla="val 41592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53ED9C-F1F9-4155-9F20-2A332FDF9CEB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5867400" y="11446996"/>
              <a:ext cx="7048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956BA40-3C86-4C39-B30D-1CF1A75202A8}"/>
                </a:ext>
              </a:extLst>
            </p:cNvPr>
            <p:cNvCxnSpPr>
              <a:cxnSpLocks/>
              <a:stCxn id="70" idx="6"/>
            </p:cNvCxnSpPr>
            <p:nvPr/>
          </p:nvCxnSpPr>
          <p:spPr>
            <a:xfrm>
              <a:off x="4829175" y="10994336"/>
              <a:ext cx="790576" cy="4526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66A709-0B67-4834-A0F1-AA2D47BD92CB}"/>
                </a:ext>
              </a:extLst>
            </p:cNvPr>
            <p:cNvSpPr/>
            <p:nvPr/>
          </p:nvSpPr>
          <p:spPr>
            <a:xfrm>
              <a:off x="4676775" y="11645666"/>
              <a:ext cx="180975" cy="1809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5DB6AA1-2387-422A-986D-48B2C03B4E59}"/>
                </a:ext>
              </a:extLst>
            </p:cNvPr>
            <p:cNvSpPr/>
            <p:nvPr/>
          </p:nvSpPr>
          <p:spPr>
            <a:xfrm>
              <a:off x="4648200" y="10903848"/>
              <a:ext cx="180975" cy="1809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FAB963D-6270-4134-AD34-5C15D88298F3}"/>
                </a:ext>
              </a:extLst>
            </p:cNvPr>
            <p:cNvSpPr/>
            <p:nvPr/>
          </p:nvSpPr>
          <p:spPr>
            <a:xfrm>
              <a:off x="5653088" y="11356509"/>
              <a:ext cx="180975" cy="18097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17F34EF-F581-4F23-A354-5D6648B0B099}"/>
                </a:ext>
              </a:extLst>
            </p:cNvPr>
            <p:cNvCxnSpPr>
              <a:cxnSpLocks/>
            </p:cNvCxnSpPr>
            <p:nvPr/>
          </p:nvCxnSpPr>
          <p:spPr>
            <a:xfrm>
              <a:off x="5186364" y="10763250"/>
              <a:ext cx="0" cy="125730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179B72-6207-4B0E-802A-4C05C3A3CB27}"/>
                </a:ext>
              </a:extLst>
            </p:cNvPr>
            <p:cNvCxnSpPr>
              <a:cxnSpLocks/>
              <a:stCxn id="52" idx="2"/>
            </p:cNvCxnSpPr>
            <p:nvPr/>
          </p:nvCxnSpPr>
          <p:spPr>
            <a:xfrm>
              <a:off x="8353425" y="12416492"/>
              <a:ext cx="28575" cy="10499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36DD76D1-64CA-4FDA-82BC-6A1A71194238}"/>
                </a:ext>
              </a:extLst>
            </p:cNvPr>
            <p:cNvCxnSpPr>
              <a:cxnSpLocks/>
              <a:endCxn id="52" idx="3"/>
            </p:cNvCxnSpPr>
            <p:nvPr/>
          </p:nvCxnSpPr>
          <p:spPr>
            <a:xfrm rot="5400000" flipH="1" flipV="1">
              <a:off x="8640150" y="12941446"/>
              <a:ext cx="2988900" cy="12700"/>
            </a:xfrm>
            <a:prstGeom prst="bentConnector4">
              <a:avLst>
                <a:gd name="adj1" fmla="val 3"/>
                <a:gd name="adj2" fmla="val 4900000"/>
              </a:avLst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D4F184F5-F78A-43FA-8EC9-2EA07C8AF3EF}"/>
                </a:ext>
              </a:extLst>
            </p:cNvPr>
            <p:cNvCxnSpPr>
              <a:cxnSpLocks/>
              <a:stCxn id="53" idx="1"/>
              <a:endCxn id="7" idx="2"/>
            </p:cNvCxnSpPr>
            <p:nvPr/>
          </p:nvCxnSpPr>
          <p:spPr>
            <a:xfrm rot="10800000" flipV="1">
              <a:off x="-304800" y="14200212"/>
              <a:ext cx="6877050" cy="235684"/>
            </a:xfrm>
            <a:prstGeom prst="bentConnector4">
              <a:avLst>
                <a:gd name="adj1" fmla="val 37050"/>
                <a:gd name="adj2" fmla="val 377760"/>
              </a:avLst>
            </a:prstGeom>
            <a:ln w="381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680DD99-341E-4CC3-B248-C2679E9C50E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236410" y="13809300"/>
            <a:ext cx="873125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42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6. RÉSEAUX GÉNÉRATIFS ANTAGONISTES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Résultats impressionnants:</a:t>
            </a:r>
            <a:endParaRPr lang="fr-CA" sz="3600" dirty="0"/>
          </a:p>
        </p:txBody>
      </p:sp>
      <p:pic>
        <p:nvPicPr>
          <p:cNvPr id="18434" name="Picture 2" descr="https://miro.medium.com/max/1112/0*0sy8_NFeJXzqgqFs.png">
            <a:extLst>
              <a:ext uri="{FF2B5EF4-FFF2-40B4-BE49-F238E27FC236}">
                <a16:creationId xmlns:a16="http://schemas.microsoft.com/office/drawing/2014/main" id="{EFEBF79A-E3D0-4A20-9932-F645F7A2E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5387" y="690563"/>
            <a:ext cx="12811472" cy="662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84D2C5-D719-4E61-940A-72A8CFB788D9}"/>
              </a:ext>
            </a:extLst>
          </p:cNvPr>
          <p:cNvSpPr txBox="1"/>
          <p:nvPr/>
        </p:nvSpPr>
        <p:spPr>
          <a:xfrm>
            <a:off x="5574890" y="7302391"/>
            <a:ext cx="7112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1400" dirty="0">
                <a:hlinkClick r:id="rId4"/>
              </a:rPr>
              <a:t>https://towardsdatascience.com/art-of-generative-adversarial-networks-gan-62e96a21bc35</a:t>
            </a:r>
            <a:endParaRPr lang="fr-CA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D1C6A6-4986-4D55-AA1C-F2133BEF652F}"/>
              </a:ext>
            </a:extLst>
          </p:cNvPr>
          <p:cNvSpPr/>
          <p:nvPr/>
        </p:nvSpPr>
        <p:spPr>
          <a:xfrm>
            <a:off x="2477730" y="3429000"/>
            <a:ext cx="2448232" cy="1113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D7BE6-A6A4-4721-8F9D-B56528EEE47F}"/>
              </a:ext>
            </a:extLst>
          </p:cNvPr>
          <p:cNvSpPr txBox="1"/>
          <p:nvPr/>
        </p:nvSpPr>
        <p:spPr>
          <a:xfrm>
            <a:off x="2477730" y="3628158"/>
            <a:ext cx="2772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Générateur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87EDCB-0771-4248-8601-04EACE8269EE}"/>
              </a:ext>
            </a:extLst>
          </p:cNvPr>
          <p:cNvSpPr/>
          <p:nvPr/>
        </p:nvSpPr>
        <p:spPr>
          <a:xfrm>
            <a:off x="-571499" y="1511690"/>
            <a:ext cx="2665770" cy="1113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AAF79A-5275-40FF-BBA3-14F1790409AC}"/>
                  </a:ext>
                </a:extLst>
              </p:cNvPr>
              <p:cNvSpPr txBox="1"/>
              <p:nvPr/>
            </p:nvSpPr>
            <p:spPr>
              <a:xfrm>
                <a:off x="-678427" y="2068441"/>
                <a:ext cx="27726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𝐵𝑟𝑢𝑖𝑡</m:t>
                      </m:r>
                      <m:r>
                        <a:rPr lang="fr-CA" sz="32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fr-CA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fr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fr-CA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AAF79A-5275-40FF-BBA3-14F1790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78427" y="2068441"/>
                <a:ext cx="2772698" cy="584775"/>
              </a:xfrm>
              <a:prstGeom prst="rect">
                <a:avLst/>
              </a:prstGeom>
              <a:blipFill>
                <a:blip r:embed="rId5"/>
                <a:stretch>
                  <a:fillRect r="-109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94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797141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800000"/>
              </a:buClr>
              <a:defRPr/>
            </a:pPr>
            <a:r>
              <a:rPr lang="en-US" sz="4000" b="1" dirty="0" err="1"/>
              <a:t>Pandémonium</a:t>
            </a:r>
            <a:r>
              <a:rPr lang="en-US" sz="4000" b="1" dirty="0"/>
              <a:t> : “</a:t>
            </a:r>
            <a:r>
              <a:rPr lang="en-US" sz="4000" b="1" dirty="0" err="1"/>
              <a:t>tous</a:t>
            </a:r>
            <a:r>
              <a:rPr lang="en-US" sz="4000" b="1" dirty="0"/>
              <a:t> les </a:t>
            </a:r>
            <a:r>
              <a:rPr lang="en-US" sz="4000" b="1" dirty="0" err="1"/>
              <a:t>démons</a:t>
            </a:r>
            <a:r>
              <a:rPr lang="en-US" sz="4000" b="1" dirty="0"/>
              <a:t>” (Selfridge, 1959).</a:t>
            </a:r>
          </a:p>
          <a:p>
            <a:pPr marL="446087" lvl="1">
              <a:buSzPct val="65000"/>
              <a:defRPr/>
            </a:pPr>
            <a:endParaRPr lang="en-US" sz="2800" u="sng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Modèle</a:t>
            </a:r>
            <a:r>
              <a:rPr lang="en-US" sz="4000" dirty="0"/>
              <a:t> de reconnaissance </a:t>
            </a:r>
            <a:r>
              <a:rPr lang="en-US" sz="4000" dirty="0" err="1"/>
              <a:t>basé</a:t>
            </a:r>
            <a:r>
              <a:rPr lang="en-US" sz="4000" dirty="0"/>
              <a:t> sur </a:t>
            </a:r>
            <a:r>
              <a:rPr lang="en-US" sz="4000" dirty="0" err="1"/>
              <a:t>l’analyse</a:t>
            </a:r>
            <a:r>
              <a:rPr lang="en-US" sz="4000" dirty="0"/>
              <a:t> de </a:t>
            </a:r>
            <a:r>
              <a:rPr lang="en-US" sz="4000" dirty="0" err="1"/>
              <a:t>caractéristiques</a:t>
            </a:r>
            <a:r>
              <a:rPr lang="en-US" sz="4000" dirty="0"/>
              <a:t>.</a:t>
            </a:r>
          </a:p>
          <a:p>
            <a:pPr marL="1474787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Objets</a:t>
            </a:r>
            <a:r>
              <a:rPr lang="en-US" sz="3600" dirty="0"/>
              <a:t> </a:t>
            </a:r>
            <a:r>
              <a:rPr lang="en-US" sz="3600" dirty="0" err="1"/>
              <a:t>reconnus</a:t>
            </a:r>
            <a:r>
              <a:rPr lang="en-US" sz="3600" dirty="0"/>
              <a:t> après </a:t>
            </a:r>
            <a:r>
              <a:rPr lang="en-US" sz="3600" dirty="0" err="1"/>
              <a:t>analyse</a:t>
            </a:r>
            <a:r>
              <a:rPr lang="en-US" sz="3600" dirty="0"/>
              <a:t> de </a:t>
            </a:r>
            <a:r>
              <a:rPr lang="en-US" sz="3600" dirty="0" err="1"/>
              <a:t>leurs</a:t>
            </a:r>
            <a:r>
              <a:rPr lang="en-US" sz="3600" dirty="0"/>
              <a:t> </a:t>
            </a:r>
            <a:r>
              <a:rPr lang="en-US" sz="3600" dirty="0" err="1"/>
              <a:t>composantes</a:t>
            </a:r>
            <a:r>
              <a:rPr lang="en-US" sz="3600" dirty="0"/>
              <a:t>.</a:t>
            </a:r>
          </a:p>
          <a:p>
            <a:pPr marL="331787" indent="-342900">
              <a:buSzPct val="65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Modèle</a:t>
            </a:r>
            <a:r>
              <a:rPr lang="en-US" sz="4000" dirty="0"/>
              <a:t> de </a:t>
            </a:r>
            <a:r>
              <a:rPr lang="en-US" sz="4000" dirty="0" err="1"/>
              <a:t>traitement</a:t>
            </a:r>
            <a:r>
              <a:rPr lang="en-US" sz="4000" dirty="0"/>
              <a:t> de </a:t>
            </a:r>
            <a:r>
              <a:rPr lang="en-US" sz="4000" dirty="0" err="1"/>
              <a:t>l’information</a:t>
            </a:r>
            <a:r>
              <a:rPr lang="en-US" sz="4000" dirty="0"/>
              <a:t>.</a:t>
            </a:r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Étapes</a:t>
            </a:r>
            <a:r>
              <a:rPr lang="en-US" sz="3600" dirty="0"/>
              <a:t> de </a:t>
            </a:r>
            <a:r>
              <a:rPr lang="en-US" sz="3600" dirty="0" err="1"/>
              <a:t>traitement</a:t>
            </a:r>
            <a:r>
              <a:rPr lang="en-US" sz="3600" dirty="0"/>
              <a:t>.</a:t>
            </a:r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Chaque</a:t>
            </a:r>
            <a:r>
              <a:rPr lang="en-US" sz="3600" dirty="0"/>
              <a:t> </a:t>
            </a:r>
            <a:r>
              <a:rPr lang="en-US" sz="3600" dirty="0" err="1"/>
              <a:t>étape</a:t>
            </a:r>
            <a:r>
              <a:rPr lang="en-US" sz="3600" dirty="0"/>
              <a:t> </a:t>
            </a:r>
            <a:r>
              <a:rPr lang="en-US" sz="3600" dirty="0" err="1"/>
              <a:t>prend</a:t>
            </a:r>
            <a:r>
              <a:rPr lang="en-US" sz="3600" dirty="0"/>
              <a:t> un temps </a:t>
            </a:r>
            <a:r>
              <a:rPr lang="en-US" sz="3600" dirty="0" err="1"/>
              <a:t>determiné</a:t>
            </a:r>
            <a:r>
              <a:rPr lang="en-US" sz="3600" dirty="0"/>
              <a:t>.</a:t>
            </a:r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Transformations à </a:t>
            </a:r>
            <a:r>
              <a:rPr lang="en-US" sz="3600" dirty="0" err="1"/>
              <a:t>chaque</a:t>
            </a:r>
            <a:r>
              <a:rPr lang="en-US" sz="3600" dirty="0"/>
              <a:t> </a:t>
            </a:r>
            <a:r>
              <a:rPr lang="en-US" sz="3600" dirty="0" err="1"/>
              <a:t>étape</a:t>
            </a:r>
            <a:r>
              <a:rPr lang="en-US" sz="3600" dirty="0"/>
              <a:t>.</a:t>
            </a:r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Opérations</a:t>
            </a:r>
            <a:r>
              <a:rPr lang="en-US" sz="3600" dirty="0"/>
              <a:t> </a:t>
            </a:r>
            <a:r>
              <a:rPr lang="en-US" sz="3600" dirty="0" err="1"/>
              <a:t>sérielles</a:t>
            </a:r>
            <a:r>
              <a:rPr lang="en-US" sz="3600" dirty="0"/>
              <a:t>.</a:t>
            </a:r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endParaRPr lang="en-US" sz="4000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Composé</a:t>
            </a:r>
            <a:r>
              <a:rPr lang="en-US" sz="4000" dirty="0"/>
              <a:t> de 4 types </a:t>
            </a:r>
            <a:r>
              <a:rPr lang="en-US" sz="4000" dirty="0" err="1"/>
              <a:t>d’unités</a:t>
            </a:r>
            <a:r>
              <a:rPr lang="en-US" sz="4000" dirty="0"/>
              <a:t> de reconnaissance (“</a:t>
            </a:r>
            <a:r>
              <a:rPr lang="en-US" sz="4000" dirty="0" err="1"/>
              <a:t>démons</a:t>
            </a:r>
            <a:r>
              <a:rPr lang="en-US" sz="4000" dirty="0"/>
              <a:t>”).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473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3026091" y="-2"/>
            <a:ext cx="18600388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rgbClr val="800000"/>
              </a:buClr>
              <a:defRPr/>
            </a:pPr>
            <a:r>
              <a:rPr lang="en-US" sz="4000" b="1" dirty="0" err="1"/>
              <a:t>Pandémonium</a:t>
            </a:r>
            <a:r>
              <a:rPr lang="en-US" sz="4000" b="1" dirty="0"/>
              <a:t> : “</a:t>
            </a:r>
            <a:r>
              <a:rPr lang="en-US" sz="4000" b="1" dirty="0" err="1"/>
              <a:t>tous</a:t>
            </a:r>
            <a:r>
              <a:rPr lang="en-US" sz="4000" b="1" dirty="0"/>
              <a:t> les </a:t>
            </a:r>
            <a:r>
              <a:rPr lang="en-US" sz="4000" b="1" dirty="0" err="1"/>
              <a:t>démons</a:t>
            </a:r>
            <a:r>
              <a:rPr lang="en-US" sz="4000" b="1" dirty="0"/>
              <a:t>” (Selfridge, 1959).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6E089C3-9C13-4440-ABC5-93437333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6091" y="1061883"/>
            <a:ext cx="18600388" cy="1154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46B6B9ED-1393-41FC-9485-D9E349AE1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26091" y="12608835"/>
            <a:ext cx="5217454" cy="20215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AutoNum type="arabicPeriod"/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 Les démons d’image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reçoivent l’entrée visuelle "R"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672030C-F017-4E03-B554-02F825F95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62" y="12608834"/>
            <a:ext cx="3990669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2. Les démons des caractéristiques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crient si leur caractéristique est activée.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39AF796-ABC2-4E7F-A24D-878E4372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306" y="12608834"/>
            <a:ext cx="3990669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3. Les démons cognitifs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crient proportion. au signal reçu des démons des caractéristiques.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B861374-8F90-4FAE-A95E-B688938AC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974" y="12608834"/>
            <a:ext cx="5474323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4.Le démon de décision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écoute les démons cognitifs.</a:t>
            </a:r>
          </a:p>
          <a:p>
            <a:endParaRPr lang="fr-CA" altLang="fr-FR" sz="1600" dirty="0">
              <a:solidFill>
                <a:schemeClr val="bg1"/>
              </a:solidFill>
              <a:latin typeface="Verdana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Il choisit "R" car ce démon cognitif crie le plus fort</a:t>
            </a:r>
            <a:r>
              <a:rPr lang="en-US" altLang="fr-FR" sz="3200" dirty="0">
                <a:solidFill>
                  <a:schemeClr val="bg1"/>
                </a:solidFill>
                <a:latin typeface="Verdan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190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723274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Arguments </a:t>
            </a:r>
            <a:r>
              <a:rPr lang="en-US" altLang="fr-FR" sz="4000" b="1" dirty="0" err="1"/>
              <a:t>soutenant</a:t>
            </a:r>
            <a:r>
              <a:rPr lang="en-US" altLang="fr-FR" sz="4000" b="1" dirty="0"/>
              <a:t> le pandemonium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fr-FR" sz="4000" dirty="0"/>
              <a:t>Puissance :</a:t>
            </a: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fr-FR" sz="3600" dirty="0" err="1"/>
              <a:t>Parcimonieux</a:t>
            </a:r>
            <a:r>
              <a:rPr lang="en-US" altLang="fr-FR" sz="3600" dirty="0"/>
              <a:t>.</a:t>
            </a: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fr-FR" sz="3600" dirty="0"/>
              <a:t>Avec ensemble </a:t>
            </a:r>
            <a:r>
              <a:rPr lang="en-US" altLang="fr-FR" sz="3600" dirty="0" err="1"/>
              <a:t>fini</a:t>
            </a:r>
            <a:r>
              <a:rPr lang="en-US" altLang="fr-FR" sz="3600" dirty="0"/>
              <a:t> de </a:t>
            </a:r>
            <a:r>
              <a:rPr lang="en-US" altLang="fr-FR" sz="3600" dirty="0" err="1"/>
              <a:t>détecteurs</a:t>
            </a:r>
            <a:r>
              <a:rPr lang="en-US" altLang="fr-FR" sz="3600" dirty="0"/>
              <a:t> de </a:t>
            </a:r>
            <a:r>
              <a:rPr lang="en-US" altLang="fr-FR" sz="3600" dirty="0" err="1"/>
              <a:t>caractéristiques</a:t>
            </a:r>
            <a:r>
              <a:rPr lang="en-US" altLang="fr-FR" sz="3600" dirty="0"/>
              <a:t>, reconnaissance possible d’un </a:t>
            </a:r>
            <a:r>
              <a:rPr lang="en-US" altLang="fr-FR" sz="3600" dirty="0" err="1"/>
              <a:t>nombre</a:t>
            </a:r>
            <a:r>
              <a:rPr lang="en-US" altLang="fr-FR" sz="3600" dirty="0"/>
              <a:t> </a:t>
            </a:r>
            <a:r>
              <a:rPr lang="en-US" altLang="fr-FR" sz="3600" dirty="0" err="1"/>
              <a:t>potentiellement</a:t>
            </a:r>
            <a:r>
              <a:rPr lang="en-US" altLang="fr-FR" sz="3600" dirty="0"/>
              <a:t> </a:t>
            </a:r>
            <a:r>
              <a:rPr lang="en-US" altLang="fr-FR" sz="3600" dirty="0" err="1"/>
              <a:t>infini</a:t>
            </a:r>
            <a:r>
              <a:rPr lang="en-US" altLang="fr-FR" sz="3600" dirty="0"/>
              <a:t> </a:t>
            </a:r>
            <a:r>
              <a:rPr lang="en-US" altLang="fr-FR" sz="3600" dirty="0" err="1"/>
              <a:t>d’objets</a:t>
            </a:r>
            <a:r>
              <a:rPr lang="en-US" altLang="fr-FR" sz="3600" dirty="0"/>
              <a:t> (</a:t>
            </a:r>
            <a:r>
              <a:rPr lang="en-US" altLang="fr-FR" sz="3600" dirty="0" err="1"/>
              <a:t>tels</a:t>
            </a:r>
            <a:r>
              <a:rPr lang="en-US" altLang="fr-FR" sz="3600" dirty="0"/>
              <a:t> que </a:t>
            </a:r>
            <a:r>
              <a:rPr lang="en-US" altLang="fr-FR" sz="3600" dirty="0" err="1"/>
              <a:t>lettres</a:t>
            </a:r>
            <a:r>
              <a:rPr lang="en-US" altLang="fr-FR" sz="3600" dirty="0"/>
              <a:t> </a:t>
            </a:r>
            <a:r>
              <a:rPr lang="en-US" altLang="fr-FR" sz="3600" dirty="0" err="1"/>
              <a:t>ou</a:t>
            </a:r>
            <a:r>
              <a:rPr lang="en-US" altLang="fr-FR" sz="3600" dirty="0"/>
              <a:t> mots).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fr-FR" sz="4000" dirty="0"/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fr-FR" sz="4000" dirty="0"/>
              <a:t>Support </a:t>
            </a:r>
            <a:r>
              <a:rPr lang="en-US" altLang="fr-FR" sz="4000" dirty="0" err="1"/>
              <a:t>neurologique</a:t>
            </a:r>
            <a:r>
              <a:rPr lang="en-US" altLang="fr-FR" sz="4000" dirty="0"/>
              <a:t>.: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Aligné avec les résultats d’</a:t>
            </a:r>
            <a:r>
              <a:rPr lang="fr-CA" altLang="fr-FR" sz="3600" dirty="0" err="1"/>
              <a:t>Hubel</a:t>
            </a:r>
            <a:r>
              <a:rPr lang="fr-CA" altLang="fr-FR" sz="3600" dirty="0"/>
              <a:t> &amp; Wiesel.</a:t>
            </a:r>
          </a:p>
          <a:p>
            <a:pPr lvl="4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Cellules simples et complexes.</a:t>
            </a:r>
          </a:p>
          <a:p>
            <a:pPr lvl="4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Détecteurs de caractéristiques.</a:t>
            </a:r>
            <a:endParaRPr lang="en-US" altLang="fr-FR" sz="3600" dirty="0"/>
          </a:p>
        </p:txBody>
      </p:sp>
    </p:spTree>
    <p:extLst>
      <p:ext uri="{BB962C8B-B14F-4D97-AF65-F5344CB8AC3E}">
        <p14:creationId xmlns:p14="http://schemas.microsoft.com/office/powerpoint/2010/main" val="347015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PECREPTRON</a:t>
            </a:r>
          </a:p>
        </p:txBody>
      </p:sp>
    </p:spTree>
    <p:extLst>
      <p:ext uri="{BB962C8B-B14F-4D97-AF65-F5344CB8AC3E}">
        <p14:creationId xmlns:p14="http://schemas.microsoft.com/office/powerpoint/2010/main" val="321928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1234184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 err="1"/>
              <a:t>Introduit</a:t>
            </a:r>
            <a:r>
              <a:rPr lang="en-US" altLang="fr-FR" sz="4000" b="1" dirty="0"/>
              <a:t> par Rosenblatt (1957)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r>
              <a:rPr lang="en-US" altLang="fr-FR" sz="4000" dirty="0" err="1"/>
              <a:t>Inspiré</a:t>
            </a:r>
            <a:r>
              <a:rPr lang="en-US" altLang="fr-FR" sz="4000" dirty="0"/>
              <a:t> (</a:t>
            </a:r>
            <a:r>
              <a:rPr lang="en-US" altLang="fr-FR" sz="4000" dirty="0" err="1"/>
              <a:t>grossièrement</a:t>
            </a:r>
            <a:r>
              <a:rPr lang="en-US" altLang="fr-FR" sz="4000" dirty="0"/>
              <a:t>) d’un </a:t>
            </a:r>
            <a:r>
              <a:rPr lang="en-US" altLang="fr-FR" sz="4000" dirty="0" err="1"/>
              <a:t>neurone</a:t>
            </a:r>
            <a:r>
              <a:rPr lang="en-US" altLang="fr-FR" sz="4000" dirty="0"/>
              <a:t> </a:t>
            </a:r>
            <a:r>
              <a:rPr lang="en-US" altLang="fr-FR" sz="4000" dirty="0" err="1"/>
              <a:t>biologique</a:t>
            </a:r>
            <a:r>
              <a:rPr lang="en-US" altLang="fr-FR" sz="4000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p:pic>
        <p:nvPicPr>
          <p:cNvPr id="1032" name="Picture 8" descr="Résultats de recherche d'images pour « neuron »">
            <a:extLst>
              <a:ext uri="{FF2B5EF4-FFF2-40B4-BE49-F238E27FC236}">
                <a16:creationId xmlns:a16="http://schemas.microsoft.com/office/drawing/2014/main" id="{0DFDA59B-55D6-4270-9BD9-07C56D117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t="-689" r="35923" b="689"/>
          <a:stretch/>
        </p:blipFill>
        <p:spPr bwMode="auto">
          <a:xfrm>
            <a:off x="3428664" y="11406326"/>
            <a:ext cx="8801088" cy="780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B0C57BC-3EE6-4A2D-84DA-BF69E0B6F138}"/>
              </a:ext>
            </a:extLst>
          </p:cNvPr>
          <p:cNvGrpSpPr/>
          <p:nvPr/>
        </p:nvGrpSpPr>
        <p:grpSpPr>
          <a:xfrm>
            <a:off x="1032277" y="1286012"/>
            <a:ext cx="11277599" cy="9080585"/>
            <a:chOff x="928180" y="1742270"/>
            <a:chExt cx="11277599" cy="908058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60271D5-6CB5-489A-8B50-D8D9DCED9958}"/>
                </a:ext>
              </a:extLst>
            </p:cNvPr>
            <p:cNvGrpSpPr/>
            <p:nvPr/>
          </p:nvGrpSpPr>
          <p:grpSpPr>
            <a:xfrm>
              <a:off x="928180" y="3917804"/>
              <a:ext cx="11277599" cy="6905051"/>
              <a:chOff x="928180" y="1212704"/>
              <a:chExt cx="11277599" cy="690505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A62A983-51C5-4684-8144-CB03C7C3B003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E154141-34AD-41DC-9468-D038C6EABA10}"/>
                  </a:ext>
                </a:extLst>
              </p:cNvPr>
              <p:cNvCxnSpPr>
                <a:cxnSpLocks/>
                <a:stCxn id="61" idx="0"/>
                <a:endCxn id="61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24749DE-A37C-452A-899B-ABC9D23AB14B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61430D6-13C5-4486-8AB0-EF5CC0FB3377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DCA69B-4240-4389-99E8-AAC10CC7E764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3617F9B-F534-476E-B883-139800F11379}"/>
                  </a:ext>
                </a:extLst>
              </p:cNvPr>
              <p:cNvCxnSpPr>
                <a:cxnSpLocks/>
                <a:stCxn id="63" idx="6"/>
                <a:endCxn id="61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ADE13D9-9FFA-4533-877E-F9973D1BA7C8}"/>
                  </a:ext>
                </a:extLst>
              </p:cNvPr>
              <p:cNvCxnSpPr>
                <a:cxnSpLocks/>
                <a:stCxn id="64" idx="6"/>
                <a:endCxn id="61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D13719E-871D-41EB-BEC1-F9A7E92CF417}"/>
                  </a:ext>
                </a:extLst>
              </p:cNvPr>
              <p:cNvCxnSpPr>
                <a:cxnSpLocks/>
                <a:stCxn id="65" idx="6"/>
                <a:endCxn id="61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CE0CBA8-6A42-4050-8A83-9BAA4FFD90BB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879" y="162957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CE0CBA8-6A42-4050-8A83-9BAA4FFD9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6879" y="1629575"/>
                    <a:ext cx="11666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EB954D6-81DB-4BA3-B909-6192FF648E7C}"/>
                      </a:ext>
                    </a:extLst>
                  </p:cNvPr>
                  <p:cNvSpPr txBox="1"/>
                  <p:nvPr/>
                </p:nvSpPr>
                <p:spPr>
                  <a:xfrm>
                    <a:off x="1292694" y="4311287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EB954D6-81DB-4BA3-B909-6192FF648E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2694" y="4311287"/>
                    <a:ext cx="1166644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392E3E5-A9C5-4D4D-9C35-A6A6AD3D2FD0}"/>
                      </a:ext>
                    </a:extLst>
                  </p:cNvPr>
                  <p:cNvSpPr txBox="1"/>
                  <p:nvPr/>
                </p:nvSpPr>
                <p:spPr>
                  <a:xfrm>
                    <a:off x="1222781" y="6825094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392E3E5-A9C5-4D4D-9C35-A6A6AD3D2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22781" y="6825094"/>
                    <a:ext cx="1166644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01504BC-0E64-4CAF-A70B-0E52F1B89D3A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01504BC-0E64-4CAF-A70B-0E52F1B89D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3044012-110D-4007-84E0-0FB6533E6466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3044012-110D-4007-84E0-0FB6533E64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3DEF7A74-6540-4136-8D4D-B75DA58622BC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D9785A7-1B92-4323-92AE-3C95D57AB7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D9785A7-1B92-4323-92AE-3C95D57AB7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1BB65E7-7E8D-4F31-A440-B5DD17CD4316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1BB65E7-7E8D-4F31-A440-B5DD17CD43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5850BEB-BE39-4B8C-ABED-E0B7EF378A0A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5850BEB-BE39-4B8C-ABED-E0B7EF378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9B09A31-2890-4363-A211-CA54FDA12AFA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9B09A31-2890-4363-A211-CA54FDA12A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804998C-09E4-415C-8C9C-16ABB5B1F8C3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2ECE739-790A-49B2-91A1-97D51DF56D30}"/>
                </a:ext>
              </a:extLst>
            </p:cNvPr>
            <p:cNvCxnSpPr>
              <a:cxnSpLocks/>
              <a:stCxn id="57" idx="5"/>
              <a:endCxn id="61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2DB4D1E-8BBB-4DCD-9737-29C1ABD29809}"/>
                    </a:ext>
                  </a:extLst>
                </p:cNvPr>
                <p:cNvSpPr txBox="1"/>
                <p:nvPr/>
              </p:nvSpPr>
              <p:spPr>
                <a:xfrm>
                  <a:off x="3877957" y="2327045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2DB4D1E-8BBB-4DCD-9737-29C1ABD29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957" y="2327045"/>
                  <a:ext cx="11666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AC39C9-0C6B-48A1-ACC3-341A87BED779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AC39C9-0C6B-48A1-ACC3-341A87BED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010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14275</TotalTime>
  <Words>2994</Words>
  <Application>Microsoft Office PowerPoint</Application>
  <PresentationFormat>Widescreen</PresentationFormat>
  <Paragraphs>1075</Paragraphs>
  <Slides>45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811</cp:revision>
  <dcterms:created xsi:type="dcterms:W3CDTF">2019-10-19T13:38:13Z</dcterms:created>
  <dcterms:modified xsi:type="dcterms:W3CDTF">2019-12-02T17:43:18Z</dcterms:modified>
</cp:coreProperties>
</file>